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7" r:id="rId1"/>
  </p:sldMasterIdLst>
  <p:sldIdLst>
    <p:sldId id="256" r:id="rId2"/>
    <p:sldId id="258" r:id="rId3"/>
    <p:sldId id="262" r:id="rId4"/>
    <p:sldId id="263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7FC4A2-1EF3-4626-8207-CC4457656982}" v="149" dt="2023-01-29T03:41:14.950"/>
    <p1510:client id="{118492FA-039A-4C14-A524-D4474C9DE4CE}" v="7" dt="2023-01-29T12:29:15.628"/>
    <p1510:client id="{23EC0298-4D06-4188-834B-BFF4E9924F53}" v="1" dt="2023-01-29T11:51:20.670"/>
    <p1510:client id="{2FA6EB10-29DA-479E-98C0-F97063726DFA}" v="1239" dt="2023-01-29T11:39:43.210"/>
    <p1510:client id="{3C682618-001F-4033-AFBD-CA158F65872A}" v="656" dt="2023-01-29T04:48:06.394"/>
    <p1510:client id="{4C3363BB-5F73-484E-9C95-290503B0117A}" v="180" dt="2023-01-29T03:30:15.777"/>
    <p1510:client id="{5328EED2-31F2-4447-AF9A-2E6EBB2F0C49}" v="1585" dt="2023-01-29T10:24:15.357"/>
    <p1510:client id="{61E9B0D2-862C-4EF9-BBF3-786B34873BDE}" v="1740" dt="2023-01-28T15:22:21.439"/>
    <p1510:client id="{6C386180-0D97-4042-A296-1439877ABAA0}" v="771" dt="2023-01-29T03:17:55.063"/>
    <p1510:client id="{E2FF6293-355D-472A-B8FB-C6326881B50A}" v="1" dt="2023-01-29T12:03:56.2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ksshay Kumandan" userId="5e3bb2722fceb2a8" providerId="Windows Live" clId="Web-{23EC0298-4D06-4188-834B-BFF4E9924F53}"/>
    <pc:docChg chg="modSld">
      <pc:chgData name="Aaksshay Kumandan" userId="5e3bb2722fceb2a8" providerId="Windows Live" clId="Web-{23EC0298-4D06-4188-834B-BFF4E9924F53}" dt="2023-01-29T11:51:20.670" v="0" actId="14100"/>
      <pc:docMkLst>
        <pc:docMk/>
      </pc:docMkLst>
      <pc:sldChg chg="modSp">
        <pc:chgData name="Aaksshay Kumandan" userId="5e3bb2722fceb2a8" providerId="Windows Live" clId="Web-{23EC0298-4D06-4188-834B-BFF4E9924F53}" dt="2023-01-29T11:51:20.670" v="0" actId="14100"/>
        <pc:sldMkLst>
          <pc:docMk/>
          <pc:sldMk cId="109857222" sldId="256"/>
        </pc:sldMkLst>
        <pc:spChg chg="mod">
          <ac:chgData name="Aaksshay Kumandan" userId="5e3bb2722fceb2a8" providerId="Windows Live" clId="Web-{23EC0298-4D06-4188-834B-BFF4E9924F53}" dt="2023-01-29T11:51:20.670" v="0" actId="14100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Aaksshay Kumandan" userId="5e3bb2722fceb2a8" providerId="Windows Live" clId="Web-{118492FA-039A-4C14-A524-D4474C9DE4CE}"/>
    <pc:docChg chg="modSld">
      <pc:chgData name="Aaksshay Kumandan" userId="5e3bb2722fceb2a8" providerId="Windows Live" clId="Web-{118492FA-039A-4C14-A524-D4474C9DE4CE}" dt="2023-01-29T12:29:15.628" v="6" actId="14100"/>
      <pc:docMkLst>
        <pc:docMk/>
      </pc:docMkLst>
      <pc:sldChg chg="modSp">
        <pc:chgData name="Aaksshay Kumandan" userId="5e3bb2722fceb2a8" providerId="Windows Live" clId="Web-{118492FA-039A-4C14-A524-D4474C9DE4CE}" dt="2023-01-29T12:29:15.628" v="6" actId="14100"/>
        <pc:sldMkLst>
          <pc:docMk/>
          <pc:sldMk cId="2179977872" sldId="275"/>
        </pc:sldMkLst>
        <pc:spChg chg="mod">
          <ac:chgData name="Aaksshay Kumandan" userId="5e3bb2722fceb2a8" providerId="Windows Live" clId="Web-{118492FA-039A-4C14-A524-D4474C9DE4CE}" dt="2023-01-29T12:29:15.628" v="6" actId="14100"/>
          <ac:spMkLst>
            <pc:docMk/>
            <pc:sldMk cId="2179977872" sldId="275"/>
            <ac:spMk id="2" creationId="{DAC049E4-8408-684D-653B-23DFE847EAAE}"/>
          </ac:spMkLst>
        </pc:spChg>
        <pc:spChg chg="mod">
          <ac:chgData name="Aaksshay Kumandan" userId="5e3bb2722fceb2a8" providerId="Windows Live" clId="Web-{118492FA-039A-4C14-A524-D4474C9DE4CE}" dt="2023-01-29T12:29:05.300" v="4" actId="14100"/>
          <ac:spMkLst>
            <pc:docMk/>
            <pc:sldMk cId="2179977872" sldId="275"/>
            <ac:spMk id="3" creationId="{74177425-5EAB-EAD2-A2D5-27E888415D6A}"/>
          </ac:spMkLst>
        </pc:spChg>
        <pc:picChg chg="mod">
          <ac:chgData name="Aaksshay Kumandan" userId="5e3bb2722fceb2a8" providerId="Windows Live" clId="Web-{118492FA-039A-4C14-A524-D4474C9DE4CE}" dt="2023-01-29T12:28:45.830" v="2" actId="14100"/>
          <ac:picMkLst>
            <pc:docMk/>
            <pc:sldMk cId="2179977872" sldId="275"/>
            <ac:picMk id="6" creationId="{4966B51F-653A-6BEB-7CDA-79038B598758}"/>
          </ac:picMkLst>
        </pc:picChg>
      </pc:sldChg>
    </pc:docChg>
  </pc:docChgLst>
  <pc:docChgLst>
    <pc:chgData name="Aaksshay Kumandan" userId="5e3bb2722fceb2a8" providerId="Windows Live" clId="Web-{E2FF6293-355D-472A-B8FB-C6326881B50A}"/>
    <pc:docChg chg="sldOrd">
      <pc:chgData name="Aaksshay Kumandan" userId="5e3bb2722fceb2a8" providerId="Windows Live" clId="Web-{E2FF6293-355D-472A-B8FB-C6326881B50A}" dt="2023-01-29T12:03:56.275" v="0"/>
      <pc:docMkLst>
        <pc:docMk/>
      </pc:docMkLst>
      <pc:sldChg chg="ord">
        <pc:chgData name="Aaksshay Kumandan" userId="5e3bb2722fceb2a8" providerId="Windows Live" clId="Web-{E2FF6293-355D-472A-B8FB-C6326881B50A}" dt="2023-01-29T12:03:56.275" v="0"/>
        <pc:sldMkLst>
          <pc:docMk/>
          <pc:sldMk cId="1077972254" sldId="258"/>
        </pc:sldMkLst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259548-67D6-4764-AF6F-6B425215F718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899C668-2204-4731-881D-B4F8D1072665}">
      <dgm:prSet/>
      <dgm:spPr/>
      <dgm:t>
        <a:bodyPr/>
        <a:lstStyle/>
        <a:p>
          <a:r>
            <a:rPr lang="en-US" b="1" i="1"/>
            <a:t>T</a:t>
          </a:r>
          <a:r>
            <a:rPr lang="en-US" b="1" i="1">
              <a:latin typeface="Times New Roman"/>
              <a:cs typeface="Times New Roman"/>
            </a:rPr>
            <a:t>he early 2000s also saw the beginnings  of  commercial applications of nanotechnology , although  these    were limited  to bulk applications of nanomaterials.</a:t>
          </a:r>
        </a:p>
      </dgm:t>
    </dgm:pt>
    <dgm:pt modelId="{2D5DAAF5-85AA-4AFE-A052-BB58E20E0B82}" type="parTrans" cxnId="{DD4FEB0A-6FF8-4495-9014-B4409A5DDD91}">
      <dgm:prSet/>
      <dgm:spPr/>
      <dgm:t>
        <a:bodyPr/>
        <a:lstStyle/>
        <a:p>
          <a:endParaRPr lang="en-US"/>
        </a:p>
      </dgm:t>
    </dgm:pt>
    <dgm:pt modelId="{96D5756C-C9CD-46FB-8342-B51AF7726DA5}" type="sibTrans" cxnId="{DD4FEB0A-6FF8-4495-9014-B4409A5DDD91}">
      <dgm:prSet/>
      <dgm:spPr/>
      <dgm:t>
        <a:bodyPr/>
        <a:lstStyle/>
        <a:p>
          <a:endParaRPr lang="en-US"/>
        </a:p>
      </dgm:t>
    </dgm:pt>
    <dgm:pt modelId="{4849E3B9-1D00-4EBA-9670-FF4CE9D5779A}">
      <dgm:prSet/>
      <dgm:spPr/>
      <dgm:t>
        <a:bodyPr/>
        <a:lstStyle/>
        <a:p>
          <a:pPr rtl="0"/>
          <a:r>
            <a:rPr lang="en-US" b="1" i="1">
              <a:latin typeface="Times New Roman"/>
              <a:cs typeface="Times New Roman"/>
            </a:rPr>
            <a:t>Silver  nano platform for using sliver-nanoparticles as an antibacterial agent .</a:t>
          </a:r>
        </a:p>
      </dgm:t>
    </dgm:pt>
    <dgm:pt modelId="{6758AE63-B1A8-4206-8803-F03D400AA269}" type="parTrans" cxnId="{7BC6E977-A398-4197-A6A4-CFE5498E4F94}">
      <dgm:prSet/>
      <dgm:spPr/>
      <dgm:t>
        <a:bodyPr/>
        <a:lstStyle/>
        <a:p>
          <a:endParaRPr lang="en-US"/>
        </a:p>
      </dgm:t>
    </dgm:pt>
    <dgm:pt modelId="{8DBA91CD-F728-4546-997D-1FE951E5EAE6}" type="sibTrans" cxnId="{7BC6E977-A398-4197-A6A4-CFE5498E4F94}">
      <dgm:prSet/>
      <dgm:spPr/>
      <dgm:t>
        <a:bodyPr/>
        <a:lstStyle/>
        <a:p>
          <a:endParaRPr lang="en-US"/>
        </a:p>
      </dgm:t>
    </dgm:pt>
    <dgm:pt modelId="{1F90A6A2-B3BA-4D1F-8141-A1FC4066FD32}">
      <dgm:prSet phldr="0"/>
      <dgm:spPr/>
      <dgm:t>
        <a:bodyPr/>
        <a:lstStyle/>
        <a:p>
          <a:pPr rtl="0"/>
          <a:r>
            <a:rPr lang="en-US" b="1" i="1">
              <a:latin typeface="Times New Roman"/>
              <a:cs typeface="Times New Roman"/>
            </a:rPr>
            <a:t>Nanoparticle - based transparent sunscreens ,and  carbon nanotubes for stain - resistant textiles.</a:t>
          </a:r>
        </a:p>
      </dgm:t>
    </dgm:pt>
    <dgm:pt modelId="{00F71B8C-17AF-4720-9289-60D6A312EDBB}" type="parTrans" cxnId="{C0261BF9-C19B-4603-BABC-2E2CA0DF1EEF}">
      <dgm:prSet/>
      <dgm:spPr/>
    </dgm:pt>
    <dgm:pt modelId="{3498A9F2-6C8F-4912-A831-A3F33ABC187F}" type="sibTrans" cxnId="{C0261BF9-C19B-4603-BABC-2E2CA0DF1EEF}">
      <dgm:prSet/>
      <dgm:spPr/>
    </dgm:pt>
    <dgm:pt modelId="{DEBAC005-B312-4E47-AE1F-DD9979160DE1}" type="pres">
      <dgm:prSet presAssocID="{57259548-67D6-4764-AF6F-6B425215F718}" presName="vert0" presStyleCnt="0">
        <dgm:presLayoutVars>
          <dgm:dir/>
          <dgm:animOne val="branch"/>
          <dgm:animLvl val="lvl"/>
        </dgm:presLayoutVars>
      </dgm:prSet>
      <dgm:spPr/>
    </dgm:pt>
    <dgm:pt modelId="{52DFE62F-6333-4A7B-8FE1-1A66B1A5D77C}" type="pres">
      <dgm:prSet presAssocID="{C899C668-2204-4731-881D-B4F8D1072665}" presName="thickLine" presStyleLbl="alignNode1" presStyleIdx="0" presStyleCnt="3"/>
      <dgm:spPr/>
    </dgm:pt>
    <dgm:pt modelId="{5AFCA424-65E1-482E-8B67-0BBF146260DB}" type="pres">
      <dgm:prSet presAssocID="{C899C668-2204-4731-881D-B4F8D1072665}" presName="horz1" presStyleCnt="0"/>
      <dgm:spPr/>
    </dgm:pt>
    <dgm:pt modelId="{48376341-91B7-4490-BAAC-D57881D28868}" type="pres">
      <dgm:prSet presAssocID="{C899C668-2204-4731-881D-B4F8D1072665}" presName="tx1" presStyleLbl="revTx" presStyleIdx="0" presStyleCnt="3"/>
      <dgm:spPr/>
    </dgm:pt>
    <dgm:pt modelId="{9ED1FA26-D2F6-4D4E-964F-6810141F6260}" type="pres">
      <dgm:prSet presAssocID="{C899C668-2204-4731-881D-B4F8D1072665}" presName="vert1" presStyleCnt="0"/>
      <dgm:spPr/>
    </dgm:pt>
    <dgm:pt modelId="{D552555B-79B6-427B-96A6-2E01765DD15D}" type="pres">
      <dgm:prSet presAssocID="{4849E3B9-1D00-4EBA-9670-FF4CE9D5779A}" presName="thickLine" presStyleLbl="alignNode1" presStyleIdx="1" presStyleCnt="3"/>
      <dgm:spPr/>
    </dgm:pt>
    <dgm:pt modelId="{35945915-E9F2-4DED-826E-E8D76C2FDDD3}" type="pres">
      <dgm:prSet presAssocID="{4849E3B9-1D00-4EBA-9670-FF4CE9D5779A}" presName="horz1" presStyleCnt="0"/>
      <dgm:spPr/>
    </dgm:pt>
    <dgm:pt modelId="{4D3FD9FB-D135-476A-A246-DF2F9EED2291}" type="pres">
      <dgm:prSet presAssocID="{4849E3B9-1D00-4EBA-9670-FF4CE9D5779A}" presName="tx1" presStyleLbl="revTx" presStyleIdx="1" presStyleCnt="3"/>
      <dgm:spPr/>
    </dgm:pt>
    <dgm:pt modelId="{23AC6D46-A8D4-4B1F-8AF1-F01FCBB40DBF}" type="pres">
      <dgm:prSet presAssocID="{4849E3B9-1D00-4EBA-9670-FF4CE9D5779A}" presName="vert1" presStyleCnt="0"/>
      <dgm:spPr/>
    </dgm:pt>
    <dgm:pt modelId="{364A1248-792E-4205-90D9-1D391A99E45C}" type="pres">
      <dgm:prSet presAssocID="{1F90A6A2-B3BA-4D1F-8141-A1FC4066FD32}" presName="thickLine" presStyleLbl="alignNode1" presStyleIdx="2" presStyleCnt="3"/>
      <dgm:spPr/>
    </dgm:pt>
    <dgm:pt modelId="{5A58F6F9-E9DD-497C-9A61-94427C3A7849}" type="pres">
      <dgm:prSet presAssocID="{1F90A6A2-B3BA-4D1F-8141-A1FC4066FD32}" presName="horz1" presStyleCnt="0"/>
      <dgm:spPr/>
    </dgm:pt>
    <dgm:pt modelId="{D8214678-25DC-41DD-8FA3-E5AD910564F2}" type="pres">
      <dgm:prSet presAssocID="{1F90A6A2-B3BA-4D1F-8141-A1FC4066FD32}" presName="tx1" presStyleLbl="revTx" presStyleIdx="2" presStyleCnt="3"/>
      <dgm:spPr/>
    </dgm:pt>
    <dgm:pt modelId="{76BDD82B-BD32-41C9-8F0D-FFF0FA1DE93B}" type="pres">
      <dgm:prSet presAssocID="{1F90A6A2-B3BA-4D1F-8141-A1FC4066FD32}" presName="vert1" presStyleCnt="0"/>
      <dgm:spPr/>
    </dgm:pt>
  </dgm:ptLst>
  <dgm:cxnLst>
    <dgm:cxn modelId="{DD4FEB0A-6FF8-4495-9014-B4409A5DDD91}" srcId="{57259548-67D6-4764-AF6F-6B425215F718}" destId="{C899C668-2204-4731-881D-B4F8D1072665}" srcOrd="0" destOrd="0" parTransId="{2D5DAAF5-85AA-4AFE-A052-BB58E20E0B82}" sibTransId="{96D5756C-C9CD-46FB-8342-B51AF7726DA5}"/>
    <dgm:cxn modelId="{28A3BA38-37E3-43BD-9814-15D4492FB873}" type="presOf" srcId="{1F90A6A2-B3BA-4D1F-8141-A1FC4066FD32}" destId="{D8214678-25DC-41DD-8FA3-E5AD910564F2}" srcOrd="0" destOrd="0" presId="urn:microsoft.com/office/officeart/2008/layout/LinedList"/>
    <dgm:cxn modelId="{7BC6E977-A398-4197-A6A4-CFE5498E4F94}" srcId="{57259548-67D6-4764-AF6F-6B425215F718}" destId="{4849E3B9-1D00-4EBA-9670-FF4CE9D5779A}" srcOrd="1" destOrd="0" parTransId="{6758AE63-B1A8-4206-8803-F03D400AA269}" sibTransId="{8DBA91CD-F728-4546-997D-1FE951E5EAE6}"/>
    <dgm:cxn modelId="{18F4B292-7B2F-4472-BC71-0DBB5A9FE66F}" type="presOf" srcId="{4849E3B9-1D00-4EBA-9670-FF4CE9D5779A}" destId="{4D3FD9FB-D135-476A-A246-DF2F9EED2291}" srcOrd="0" destOrd="0" presId="urn:microsoft.com/office/officeart/2008/layout/LinedList"/>
    <dgm:cxn modelId="{4CB8EEA0-61F3-4789-BB5C-BE110DD928CF}" type="presOf" srcId="{57259548-67D6-4764-AF6F-6B425215F718}" destId="{DEBAC005-B312-4E47-AE1F-DD9979160DE1}" srcOrd="0" destOrd="0" presId="urn:microsoft.com/office/officeart/2008/layout/LinedList"/>
    <dgm:cxn modelId="{97C6EEE8-FEA2-430E-862D-43D8436EED87}" type="presOf" srcId="{C899C668-2204-4731-881D-B4F8D1072665}" destId="{48376341-91B7-4490-BAAC-D57881D28868}" srcOrd="0" destOrd="0" presId="urn:microsoft.com/office/officeart/2008/layout/LinedList"/>
    <dgm:cxn modelId="{C0261BF9-C19B-4603-BABC-2E2CA0DF1EEF}" srcId="{57259548-67D6-4764-AF6F-6B425215F718}" destId="{1F90A6A2-B3BA-4D1F-8141-A1FC4066FD32}" srcOrd="2" destOrd="0" parTransId="{00F71B8C-17AF-4720-9289-60D6A312EDBB}" sibTransId="{3498A9F2-6C8F-4912-A831-A3F33ABC187F}"/>
    <dgm:cxn modelId="{EB4D40D1-E643-4813-920D-F00451CC7E84}" type="presParOf" srcId="{DEBAC005-B312-4E47-AE1F-DD9979160DE1}" destId="{52DFE62F-6333-4A7B-8FE1-1A66B1A5D77C}" srcOrd="0" destOrd="0" presId="urn:microsoft.com/office/officeart/2008/layout/LinedList"/>
    <dgm:cxn modelId="{3C933E6C-BBFA-47C4-85EE-11A86A1A81E1}" type="presParOf" srcId="{DEBAC005-B312-4E47-AE1F-DD9979160DE1}" destId="{5AFCA424-65E1-482E-8B67-0BBF146260DB}" srcOrd="1" destOrd="0" presId="urn:microsoft.com/office/officeart/2008/layout/LinedList"/>
    <dgm:cxn modelId="{AF44E4A4-B49C-44F2-8003-37C464D599AA}" type="presParOf" srcId="{5AFCA424-65E1-482E-8B67-0BBF146260DB}" destId="{48376341-91B7-4490-BAAC-D57881D28868}" srcOrd="0" destOrd="0" presId="urn:microsoft.com/office/officeart/2008/layout/LinedList"/>
    <dgm:cxn modelId="{F9A6ACD7-20CE-4AF0-9158-AD86B01F8057}" type="presParOf" srcId="{5AFCA424-65E1-482E-8B67-0BBF146260DB}" destId="{9ED1FA26-D2F6-4D4E-964F-6810141F6260}" srcOrd="1" destOrd="0" presId="urn:microsoft.com/office/officeart/2008/layout/LinedList"/>
    <dgm:cxn modelId="{D284A54F-2916-4B9E-A159-74EB7461B199}" type="presParOf" srcId="{DEBAC005-B312-4E47-AE1F-DD9979160DE1}" destId="{D552555B-79B6-427B-96A6-2E01765DD15D}" srcOrd="2" destOrd="0" presId="urn:microsoft.com/office/officeart/2008/layout/LinedList"/>
    <dgm:cxn modelId="{6DDD71ED-17F4-48CF-8180-DE19F8B56C57}" type="presParOf" srcId="{DEBAC005-B312-4E47-AE1F-DD9979160DE1}" destId="{35945915-E9F2-4DED-826E-E8D76C2FDDD3}" srcOrd="3" destOrd="0" presId="urn:microsoft.com/office/officeart/2008/layout/LinedList"/>
    <dgm:cxn modelId="{0BAF214E-65CF-4F2C-9607-C3C5CE03D959}" type="presParOf" srcId="{35945915-E9F2-4DED-826E-E8D76C2FDDD3}" destId="{4D3FD9FB-D135-476A-A246-DF2F9EED2291}" srcOrd="0" destOrd="0" presId="urn:microsoft.com/office/officeart/2008/layout/LinedList"/>
    <dgm:cxn modelId="{93824F5A-3871-4AF0-BB83-01A3CEDFB724}" type="presParOf" srcId="{35945915-E9F2-4DED-826E-E8D76C2FDDD3}" destId="{23AC6D46-A8D4-4B1F-8AF1-F01FCBB40DBF}" srcOrd="1" destOrd="0" presId="urn:microsoft.com/office/officeart/2008/layout/LinedList"/>
    <dgm:cxn modelId="{8882F11D-FDD9-48FB-B6AD-72BCCD1EB315}" type="presParOf" srcId="{DEBAC005-B312-4E47-AE1F-DD9979160DE1}" destId="{364A1248-792E-4205-90D9-1D391A99E45C}" srcOrd="4" destOrd="0" presId="urn:microsoft.com/office/officeart/2008/layout/LinedList"/>
    <dgm:cxn modelId="{E0BD88F9-284F-4137-8C2F-E93B0BC32749}" type="presParOf" srcId="{DEBAC005-B312-4E47-AE1F-DD9979160DE1}" destId="{5A58F6F9-E9DD-497C-9A61-94427C3A7849}" srcOrd="5" destOrd="0" presId="urn:microsoft.com/office/officeart/2008/layout/LinedList"/>
    <dgm:cxn modelId="{C5EEA8AA-CFB2-4137-AA0B-CC8BAAEE15FB}" type="presParOf" srcId="{5A58F6F9-E9DD-497C-9A61-94427C3A7849}" destId="{D8214678-25DC-41DD-8FA3-E5AD910564F2}" srcOrd="0" destOrd="0" presId="urn:microsoft.com/office/officeart/2008/layout/LinedList"/>
    <dgm:cxn modelId="{071DBDB3-8502-4394-92BB-20EDE0B5F40F}" type="presParOf" srcId="{5A58F6F9-E9DD-497C-9A61-94427C3A7849}" destId="{76BDD82B-BD32-41C9-8F0D-FFF0FA1DE93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F76C0D-062D-469D-BDBA-13A67C9BA833}" type="doc">
      <dgm:prSet loTypeId="urn:microsoft.com/office/officeart/2005/8/layout/vList2" loCatId="list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A06AAEC3-EC67-4A13-9816-F6AABAE69AB7}">
      <dgm:prSet/>
      <dgm:spPr/>
      <dgm:t>
        <a:bodyPr/>
        <a:lstStyle/>
        <a:p>
          <a:r>
            <a:rPr lang="en-US" b="1" i="1"/>
            <a:t>Electron beam lithography(inkjet printer) was developed.</a:t>
          </a:r>
          <a:endParaRPr lang="en-US"/>
        </a:p>
      </dgm:t>
    </dgm:pt>
    <dgm:pt modelId="{CAD43676-D04E-4BA7-8E39-09C7F949F6F5}" type="parTrans" cxnId="{2769F6F9-7062-49FF-9B61-6AC7EA161AC7}">
      <dgm:prSet/>
      <dgm:spPr/>
      <dgm:t>
        <a:bodyPr/>
        <a:lstStyle/>
        <a:p>
          <a:endParaRPr lang="en-US"/>
        </a:p>
      </dgm:t>
    </dgm:pt>
    <dgm:pt modelId="{69DEFEB2-04E0-41A5-9E23-AD03F8C07D23}" type="sibTrans" cxnId="{2769F6F9-7062-49FF-9B61-6AC7EA161AC7}">
      <dgm:prSet/>
      <dgm:spPr/>
      <dgm:t>
        <a:bodyPr/>
        <a:lstStyle/>
        <a:p>
          <a:endParaRPr lang="en-US"/>
        </a:p>
      </dgm:t>
    </dgm:pt>
    <dgm:pt modelId="{7DC20585-9CB3-44D4-AE94-5497AB39FA72}">
      <dgm:prSet/>
      <dgm:spPr/>
      <dgm:t>
        <a:bodyPr/>
        <a:lstStyle/>
        <a:p>
          <a:r>
            <a:rPr lang="en-US" b="1" i="1"/>
            <a:t>Lithography is typical  the transfer of pattern into photosensitive material by selective exposure to a radiation source   such as light.</a:t>
          </a:r>
          <a:endParaRPr lang="en-US"/>
        </a:p>
      </dgm:t>
    </dgm:pt>
    <dgm:pt modelId="{1ED2163A-0221-4B60-BD6F-03CB823BB8F8}" type="parTrans" cxnId="{CE108942-2529-46F1-9C94-AD0FED9FFA6B}">
      <dgm:prSet/>
      <dgm:spPr/>
      <dgm:t>
        <a:bodyPr/>
        <a:lstStyle/>
        <a:p>
          <a:endParaRPr lang="en-US"/>
        </a:p>
      </dgm:t>
    </dgm:pt>
    <dgm:pt modelId="{0AE33307-A7AA-4936-96F3-F70971972354}" type="sibTrans" cxnId="{CE108942-2529-46F1-9C94-AD0FED9FFA6B}">
      <dgm:prSet/>
      <dgm:spPr/>
      <dgm:t>
        <a:bodyPr/>
        <a:lstStyle/>
        <a:p>
          <a:endParaRPr lang="en-US"/>
        </a:p>
      </dgm:t>
    </dgm:pt>
    <dgm:pt modelId="{A0B1B997-65B4-4E41-B204-CC2F2F2F3271}" type="pres">
      <dgm:prSet presAssocID="{02F76C0D-062D-469D-BDBA-13A67C9BA833}" presName="linear" presStyleCnt="0">
        <dgm:presLayoutVars>
          <dgm:animLvl val="lvl"/>
          <dgm:resizeHandles val="exact"/>
        </dgm:presLayoutVars>
      </dgm:prSet>
      <dgm:spPr/>
    </dgm:pt>
    <dgm:pt modelId="{EFF3E634-574D-45B4-9566-05A92F8E0C6A}" type="pres">
      <dgm:prSet presAssocID="{A06AAEC3-EC67-4A13-9816-F6AABAE69AB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47A86A8-5E31-477F-9E44-18A0A56D39B8}" type="pres">
      <dgm:prSet presAssocID="{69DEFEB2-04E0-41A5-9E23-AD03F8C07D23}" presName="spacer" presStyleCnt="0"/>
      <dgm:spPr/>
    </dgm:pt>
    <dgm:pt modelId="{8E6D5602-551F-4185-9E02-B4DD1AA916B1}" type="pres">
      <dgm:prSet presAssocID="{7DC20585-9CB3-44D4-AE94-5497AB39FA72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CE108942-2529-46F1-9C94-AD0FED9FFA6B}" srcId="{02F76C0D-062D-469D-BDBA-13A67C9BA833}" destId="{7DC20585-9CB3-44D4-AE94-5497AB39FA72}" srcOrd="1" destOrd="0" parTransId="{1ED2163A-0221-4B60-BD6F-03CB823BB8F8}" sibTransId="{0AE33307-A7AA-4936-96F3-F70971972354}"/>
    <dgm:cxn modelId="{11FECB92-9E56-45AB-A143-2402C271FB55}" type="presOf" srcId="{02F76C0D-062D-469D-BDBA-13A67C9BA833}" destId="{A0B1B997-65B4-4E41-B204-CC2F2F2F3271}" srcOrd="0" destOrd="0" presId="urn:microsoft.com/office/officeart/2005/8/layout/vList2"/>
    <dgm:cxn modelId="{0E8EB4D3-E9CF-4A79-BA81-D76CDC2F15AD}" type="presOf" srcId="{A06AAEC3-EC67-4A13-9816-F6AABAE69AB7}" destId="{EFF3E634-574D-45B4-9566-05A92F8E0C6A}" srcOrd="0" destOrd="0" presId="urn:microsoft.com/office/officeart/2005/8/layout/vList2"/>
    <dgm:cxn modelId="{492E52F6-D690-44E2-AEC3-BB1470419B62}" type="presOf" srcId="{7DC20585-9CB3-44D4-AE94-5497AB39FA72}" destId="{8E6D5602-551F-4185-9E02-B4DD1AA916B1}" srcOrd="0" destOrd="0" presId="urn:microsoft.com/office/officeart/2005/8/layout/vList2"/>
    <dgm:cxn modelId="{2769F6F9-7062-49FF-9B61-6AC7EA161AC7}" srcId="{02F76C0D-062D-469D-BDBA-13A67C9BA833}" destId="{A06AAEC3-EC67-4A13-9816-F6AABAE69AB7}" srcOrd="0" destOrd="0" parTransId="{CAD43676-D04E-4BA7-8E39-09C7F949F6F5}" sibTransId="{69DEFEB2-04E0-41A5-9E23-AD03F8C07D23}"/>
    <dgm:cxn modelId="{E366B1BA-A8DF-4D8F-B032-8C8CB878B101}" type="presParOf" srcId="{A0B1B997-65B4-4E41-B204-CC2F2F2F3271}" destId="{EFF3E634-574D-45B4-9566-05A92F8E0C6A}" srcOrd="0" destOrd="0" presId="urn:microsoft.com/office/officeart/2005/8/layout/vList2"/>
    <dgm:cxn modelId="{2A0B1686-71A4-489D-92E3-DA6C0D831052}" type="presParOf" srcId="{A0B1B997-65B4-4E41-B204-CC2F2F2F3271}" destId="{747A86A8-5E31-477F-9E44-18A0A56D39B8}" srcOrd="1" destOrd="0" presId="urn:microsoft.com/office/officeart/2005/8/layout/vList2"/>
    <dgm:cxn modelId="{F8F55DA8-AAB5-4AF1-9185-54709C8F05E8}" type="presParOf" srcId="{A0B1B997-65B4-4E41-B204-CC2F2F2F3271}" destId="{8E6D5602-551F-4185-9E02-B4DD1AA916B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4C6504E-D781-492F-A6D3-C89C1AC0A4F4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6E6EFF-52B2-4164-8D30-8A8F6D9D98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/>
            <a:t>The silicon  transistors in your computer may be replaced by transistors based on carbon nanotubes.</a:t>
          </a:r>
          <a:endParaRPr lang="en-US"/>
        </a:p>
      </dgm:t>
    </dgm:pt>
    <dgm:pt modelId="{7635FE40-4B55-4547-AA42-4CA48FCE4F45}" type="parTrans" cxnId="{8F4DA2FB-B92F-4888-9B25-2E208388D860}">
      <dgm:prSet/>
      <dgm:spPr/>
      <dgm:t>
        <a:bodyPr/>
        <a:lstStyle/>
        <a:p>
          <a:endParaRPr lang="en-US"/>
        </a:p>
      </dgm:t>
    </dgm:pt>
    <dgm:pt modelId="{C0FD031B-88E0-4881-9E3D-661CF8A49555}" type="sibTrans" cxnId="{8F4DA2FB-B92F-4888-9B25-2E208388D860}">
      <dgm:prSet/>
      <dgm:spPr/>
      <dgm:t>
        <a:bodyPr/>
        <a:lstStyle/>
        <a:p>
          <a:endParaRPr lang="en-US"/>
        </a:p>
      </dgm:t>
    </dgm:pt>
    <dgm:pt modelId="{1B92CB10-EF04-4792-82B4-FEA3535D29C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/>
            <a:t>Nanorods is a upcoming technology in the display techniques due to less consumption of electricity &amp; less  heat emission.</a:t>
          </a:r>
          <a:endParaRPr lang="en-US"/>
        </a:p>
      </dgm:t>
    </dgm:pt>
    <dgm:pt modelId="{6EE6EAC0-A735-486B-8A05-39D892047D6B}" type="parTrans" cxnId="{C869BF0E-D912-4519-96BE-01596AAF6563}">
      <dgm:prSet/>
      <dgm:spPr/>
      <dgm:t>
        <a:bodyPr/>
        <a:lstStyle/>
        <a:p>
          <a:endParaRPr lang="en-US"/>
        </a:p>
      </dgm:t>
    </dgm:pt>
    <dgm:pt modelId="{52FACA89-328C-4456-914F-9206D9AE0B68}" type="sibTrans" cxnId="{C869BF0E-D912-4519-96BE-01596AAF6563}">
      <dgm:prSet/>
      <dgm:spPr/>
      <dgm:t>
        <a:bodyPr/>
        <a:lstStyle/>
        <a:p>
          <a:endParaRPr lang="en-US"/>
        </a:p>
      </dgm:t>
    </dgm:pt>
    <dgm:pt modelId="{36227EC7-D1E5-4DD6-A134-8F20D91E44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/>
            <a:t>Size of the microprocessor are reduced to greater extend.</a:t>
          </a:r>
          <a:endParaRPr lang="en-US"/>
        </a:p>
      </dgm:t>
    </dgm:pt>
    <dgm:pt modelId="{37EDBF87-00ED-4610-91E8-92D421493487}" type="parTrans" cxnId="{F04C9888-D7C0-4C18-8A94-567838AF7C88}">
      <dgm:prSet/>
      <dgm:spPr/>
      <dgm:t>
        <a:bodyPr/>
        <a:lstStyle/>
        <a:p>
          <a:endParaRPr lang="en-US"/>
        </a:p>
      </dgm:t>
    </dgm:pt>
    <dgm:pt modelId="{DF0AD3B1-BAD0-4CD3-A2EF-7A14EF50B7F2}" type="sibTrans" cxnId="{F04C9888-D7C0-4C18-8A94-567838AF7C88}">
      <dgm:prSet/>
      <dgm:spPr/>
      <dgm:t>
        <a:bodyPr/>
        <a:lstStyle/>
        <a:p>
          <a:endParaRPr lang="en-US"/>
        </a:p>
      </dgm:t>
    </dgm:pt>
    <dgm:pt modelId="{DCA63BC6-B544-416C-97E5-34C670ED017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/>
            <a:t>By reducing the diameter of the nanowires, researchers believe memristor memory chips can achieve higher memory density than flash memory chips.</a:t>
          </a:r>
          <a:endParaRPr lang="en-US"/>
        </a:p>
      </dgm:t>
    </dgm:pt>
    <dgm:pt modelId="{36B9AB6A-B8FF-4689-A62E-E9B775EF2A1B}" type="parTrans" cxnId="{A9E7DF7B-A8B8-40B2-9174-EBECA8C21367}">
      <dgm:prSet/>
      <dgm:spPr/>
      <dgm:t>
        <a:bodyPr/>
        <a:lstStyle/>
        <a:p>
          <a:endParaRPr lang="en-US"/>
        </a:p>
      </dgm:t>
    </dgm:pt>
    <dgm:pt modelId="{1C625BFA-2BF1-4426-92B2-507587EDD81D}" type="sibTrans" cxnId="{A9E7DF7B-A8B8-40B2-9174-EBECA8C21367}">
      <dgm:prSet/>
      <dgm:spPr/>
      <dgm:t>
        <a:bodyPr/>
        <a:lstStyle/>
        <a:p>
          <a:endParaRPr lang="en-US"/>
        </a:p>
      </dgm:t>
    </dgm:pt>
    <dgm:pt modelId="{C264077E-6C3D-4C20-BCFE-ABD75D46B14A}" type="pres">
      <dgm:prSet presAssocID="{04C6504E-D781-492F-A6D3-C89C1AC0A4F4}" presName="root" presStyleCnt="0">
        <dgm:presLayoutVars>
          <dgm:dir/>
          <dgm:resizeHandles val="exact"/>
        </dgm:presLayoutVars>
      </dgm:prSet>
      <dgm:spPr/>
    </dgm:pt>
    <dgm:pt modelId="{25F20B65-546D-4D86-AFB4-A0AACB3EE212}" type="pres">
      <dgm:prSet presAssocID="{326E6EFF-52B2-4164-8D30-8A8F6D9D982A}" presName="compNode" presStyleCnt="0"/>
      <dgm:spPr/>
    </dgm:pt>
    <dgm:pt modelId="{ADA0CA3C-7017-4630-910E-E422B9A14D3C}" type="pres">
      <dgm:prSet presAssocID="{326E6EFF-52B2-4164-8D30-8A8F6D9D982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DDAC0C6F-79D2-4616-A424-743D96FF9DB8}" type="pres">
      <dgm:prSet presAssocID="{326E6EFF-52B2-4164-8D30-8A8F6D9D982A}" presName="spaceRect" presStyleCnt="0"/>
      <dgm:spPr/>
    </dgm:pt>
    <dgm:pt modelId="{62C130CE-09A7-4E2B-AEDF-414AC9EEF2A1}" type="pres">
      <dgm:prSet presAssocID="{326E6EFF-52B2-4164-8D30-8A8F6D9D982A}" presName="textRect" presStyleLbl="revTx" presStyleIdx="0" presStyleCnt="4">
        <dgm:presLayoutVars>
          <dgm:chMax val="1"/>
          <dgm:chPref val="1"/>
        </dgm:presLayoutVars>
      </dgm:prSet>
      <dgm:spPr/>
    </dgm:pt>
    <dgm:pt modelId="{512D751A-5E99-435C-9E6A-AFEFF8FD3C37}" type="pres">
      <dgm:prSet presAssocID="{C0FD031B-88E0-4881-9E3D-661CF8A49555}" presName="sibTrans" presStyleCnt="0"/>
      <dgm:spPr/>
    </dgm:pt>
    <dgm:pt modelId="{ECF1C89B-DA7A-414B-9746-E6658C4AA03C}" type="pres">
      <dgm:prSet presAssocID="{1B92CB10-EF04-4792-82B4-FEA3535D29CB}" presName="compNode" presStyleCnt="0"/>
      <dgm:spPr/>
    </dgm:pt>
    <dgm:pt modelId="{76547CBB-AE06-4A83-BFE5-E6BE92861412}" type="pres">
      <dgm:prSet presAssocID="{1B92CB10-EF04-4792-82B4-FEA3535D29C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ower"/>
        </a:ext>
      </dgm:extLst>
    </dgm:pt>
    <dgm:pt modelId="{311804EF-60A2-434A-BF1C-2900DF4C0AF8}" type="pres">
      <dgm:prSet presAssocID="{1B92CB10-EF04-4792-82B4-FEA3535D29CB}" presName="spaceRect" presStyleCnt="0"/>
      <dgm:spPr/>
    </dgm:pt>
    <dgm:pt modelId="{BE1AEA01-FD3B-48F7-A889-0C3B6C09C780}" type="pres">
      <dgm:prSet presAssocID="{1B92CB10-EF04-4792-82B4-FEA3535D29CB}" presName="textRect" presStyleLbl="revTx" presStyleIdx="1" presStyleCnt="4">
        <dgm:presLayoutVars>
          <dgm:chMax val="1"/>
          <dgm:chPref val="1"/>
        </dgm:presLayoutVars>
      </dgm:prSet>
      <dgm:spPr/>
    </dgm:pt>
    <dgm:pt modelId="{18D58037-74C7-4E52-9DDD-274458CEDC80}" type="pres">
      <dgm:prSet presAssocID="{52FACA89-328C-4456-914F-9206D9AE0B68}" presName="sibTrans" presStyleCnt="0"/>
      <dgm:spPr/>
    </dgm:pt>
    <dgm:pt modelId="{8AEDA541-D22A-4609-AAA2-D022CB128599}" type="pres">
      <dgm:prSet presAssocID="{36227EC7-D1E5-4DD6-A134-8F20D91E4433}" presName="compNode" presStyleCnt="0"/>
      <dgm:spPr/>
    </dgm:pt>
    <dgm:pt modelId="{BBF7180A-CB86-4DB3-8360-3678521D65B0}" type="pres">
      <dgm:prSet presAssocID="{36227EC7-D1E5-4DD6-A134-8F20D91E443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ximize"/>
        </a:ext>
      </dgm:extLst>
    </dgm:pt>
    <dgm:pt modelId="{DDF11B75-8E13-4EDC-9B27-6E778975A361}" type="pres">
      <dgm:prSet presAssocID="{36227EC7-D1E5-4DD6-A134-8F20D91E4433}" presName="spaceRect" presStyleCnt="0"/>
      <dgm:spPr/>
    </dgm:pt>
    <dgm:pt modelId="{77409D7B-FE08-4712-9B71-4EB83925553E}" type="pres">
      <dgm:prSet presAssocID="{36227EC7-D1E5-4DD6-A134-8F20D91E4433}" presName="textRect" presStyleLbl="revTx" presStyleIdx="2" presStyleCnt="4">
        <dgm:presLayoutVars>
          <dgm:chMax val="1"/>
          <dgm:chPref val="1"/>
        </dgm:presLayoutVars>
      </dgm:prSet>
      <dgm:spPr/>
    </dgm:pt>
    <dgm:pt modelId="{D8617D6C-92FF-42FB-A658-CCE4289C6079}" type="pres">
      <dgm:prSet presAssocID="{DF0AD3B1-BAD0-4CD3-A2EF-7A14EF50B7F2}" presName="sibTrans" presStyleCnt="0"/>
      <dgm:spPr/>
    </dgm:pt>
    <dgm:pt modelId="{8ACD0365-00E6-4F13-9831-E4CFDBFAA8BD}" type="pres">
      <dgm:prSet presAssocID="{DCA63BC6-B544-416C-97E5-34C670ED0171}" presName="compNode" presStyleCnt="0"/>
      <dgm:spPr/>
    </dgm:pt>
    <dgm:pt modelId="{C84DCF3B-45B7-40A7-95B7-CF236E084A60}" type="pres">
      <dgm:prSet presAssocID="{DCA63BC6-B544-416C-97E5-34C670ED017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8B89F78-871D-4C9A-A03E-BE7FC07E86D0}" type="pres">
      <dgm:prSet presAssocID="{DCA63BC6-B544-416C-97E5-34C670ED0171}" presName="spaceRect" presStyleCnt="0"/>
      <dgm:spPr/>
    </dgm:pt>
    <dgm:pt modelId="{DF2855A8-BDC5-4F4D-B022-9989E900224D}" type="pres">
      <dgm:prSet presAssocID="{DCA63BC6-B544-416C-97E5-34C670ED017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869BF0E-D912-4519-96BE-01596AAF6563}" srcId="{04C6504E-D781-492F-A6D3-C89C1AC0A4F4}" destId="{1B92CB10-EF04-4792-82B4-FEA3535D29CB}" srcOrd="1" destOrd="0" parTransId="{6EE6EAC0-A735-486B-8A05-39D892047D6B}" sibTransId="{52FACA89-328C-4456-914F-9206D9AE0B68}"/>
    <dgm:cxn modelId="{1CD28E1B-DA88-461B-8FC1-CAA5440384EC}" type="presOf" srcId="{DCA63BC6-B544-416C-97E5-34C670ED0171}" destId="{DF2855A8-BDC5-4F4D-B022-9989E900224D}" srcOrd="0" destOrd="0" presId="urn:microsoft.com/office/officeart/2018/2/layout/IconLabelList"/>
    <dgm:cxn modelId="{E3EC3C21-3F7D-46EF-BD00-1DE35CD2F309}" type="presOf" srcId="{326E6EFF-52B2-4164-8D30-8A8F6D9D982A}" destId="{62C130CE-09A7-4E2B-AEDF-414AC9EEF2A1}" srcOrd="0" destOrd="0" presId="urn:microsoft.com/office/officeart/2018/2/layout/IconLabelList"/>
    <dgm:cxn modelId="{0326CE54-75F6-4D42-B176-7B3ED55B5428}" type="presOf" srcId="{1B92CB10-EF04-4792-82B4-FEA3535D29CB}" destId="{BE1AEA01-FD3B-48F7-A889-0C3B6C09C780}" srcOrd="0" destOrd="0" presId="urn:microsoft.com/office/officeart/2018/2/layout/IconLabelList"/>
    <dgm:cxn modelId="{A9E7DF7B-A8B8-40B2-9174-EBECA8C21367}" srcId="{04C6504E-D781-492F-A6D3-C89C1AC0A4F4}" destId="{DCA63BC6-B544-416C-97E5-34C670ED0171}" srcOrd="3" destOrd="0" parTransId="{36B9AB6A-B8FF-4689-A62E-E9B775EF2A1B}" sibTransId="{1C625BFA-2BF1-4426-92B2-507587EDD81D}"/>
    <dgm:cxn modelId="{F04C9888-D7C0-4C18-8A94-567838AF7C88}" srcId="{04C6504E-D781-492F-A6D3-C89C1AC0A4F4}" destId="{36227EC7-D1E5-4DD6-A134-8F20D91E4433}" srcOrd="2" destOrd="0" parTransId="{37EDBF87-00ED-4610-91E8-92D421493487}" sibTransId="{DF0AD3B1-BAD0-4CD3-A2EF-7A14EF50B7F2}"/>
    <dgm:cxn modelId="{8303F793-9B79-4D51-A554-E126C55BB602}" type="presOf" srcId="{04C6504E-D781-492F-A6D3-C89C1AC0A4F4}" destId="{C264077E-6C3D-4C20-BCFE-ABD75D46B14A}" srcOrd="0" destOrd="0" presId="urn:microsoft.com/office/officeart/2018/2/layout/IconLabelList"/>
    <dgm:cxn modelId="{F9A7A3A8-3344-408C-8CE0-6B3F73891C73}" type="presOf" srcId="{36227EC7-D1E5-4DD6-A134-8F20D91E4433}" destId="{77409D7B-FE08-4712-9B71-4EB83925553E}" srcOrd="0" destOrd="0" presId="urn:microsoft.com/office/officeart/2018/2/layout/IconLabelList"/>
    <dgm:cxn modelId="{8F4DA2FB-B92F-4888-9B25-2E208388D860}" srcId="{04C6504E-D781-492F-A6D3-C89C1AC0A4F4}" destId="{326E6EFF-52B2-4164-8D30-8A8F6D9D982A}" srcOrd="0" destOrd="0" parTransId="{7635FE40-4B55-4547-AA42-4CA48FCE4F45}" sibTransId="{C0FD031B-88E0-4881-9E3D-661CF8A49555}"/>
    <dgm:cxn modelId="{7DA9E8E7-ABDC-41A1-8F7E-B2997C2C87E1}" type="presParOf" srcId="{C264077E-6C3D-4C20-BCFE-ABD75D46B14A}" destId="{25F20B65-546D-4D86-AFB4-A0AACB3EE212}" srcOrd="0" destOrd="0" presId="urn:microsoft.com/office/officeart/2018/2/layout/IconLabelList"/>
    <dgm:cxn modelId="{224C50AA-7532-4A3B-B6D1-7E7B2088FA86}" type="presParOf" srcId="{25F20B65-546D-4D86-AFB4-A0AACB3EE212}" destId="{ADA0CA3C-7017-4630-910E-E422B9A14D3C}" srcOrd="0" destOrd="0" presId="urn:microsoft.com/office/officeart/2018/2/layout/IconLabelList"/>
    <dgm:cxn modelId="{B9167336-7AFA-4BFD-99BC-DCA1968068D4}" type="presParOf" srcId="{25F20B65-546D-4D86-AFB4-A0AACB3EE212}" destId="{DDAC0C6F-79D2-4616-A424-743D96FF9DB8}" srcOrd="1" destOrd="0" presId="urn:microsoft.com/office/officeart/2018/2/layout/IconLabelList"/>
    <dgm:cxn modelId="{26193766-D703-431D-9116-2635DDB8D322}" type="presParOf" srcId="{25F20B65-546D-4D86-AFB4-A0AACB3EE212}" destId="{62C130CE-09A7-4E2B-AEDF-414AC9EEF2A1}" srcOrd="2" destOrd="0" presId="urn:microsoft.com/office/officeart/2018/2/layout/IconLabelList"/>
    <dgm:cxn modelId="{DDC44FAB-BA62-462C-B1A1-D6F75FEDF7E6}" type="presParOf" srcId="{C264077E-6C3D-4C20-BCFE-ABD75D46B14A}" destId="{512D751A-5E99-435C-9E6A-AFEFF8FD3C37}" srcOrd="1" destOrd="0" presId="urn:microsoft.com/office/officeart/2018/2/layout/IconLabelList"/>
    <dgm:cxn modelId="{A554ABEC-3B59-49BE-8A93-E3174677BECC}" type="presParOf" srcId="{C264077E-6C3D-4C20-BCFE-ABD75D46B14A}" destId="{ECF1C89B-DA7A-414B-9746-E6658C4AA03C}" srcOrd="2" destOrd="0" presId="urn:microsoft.com/office/officeart/2018/2/layout/IconLabelList"/>
    <dgm:cxn modelId="{8C5B390E-FB76-4345-8F6E-5A8B4C87D7D5}" type="presParOf" srcId="{ECF1C89B-DA7A-414B-9746-E6658C4AA03C}" destId="{76547CBB-AE06-4A83-BFE5-E6BE92861412}" srcOrd="0" destOrd="0" presId="urn:microsoft.com/office/officeart/2018/2/layout/IconLabelList"/>
    <dgm:cxn modelId="{2E63D7B1-0313-4B33-AD93-0B08DE768900}" type="presParOf" srcId="{ECF1C89B-DA7A-414B-9746-E6658C4AA03C}" destId="{311804EF-60A2-434A-BF1C-2900DF4C0AF8}" srcOrd="1" destOrd="0" presId="urn:microsoft.com/office/officeart/2018/2/layout/IconLabelList"/>
    <dgm:cxn modelId="{9187E42C-1440-4BDC-B8DE-95F6574F5B66}" type="presParOf" srcId="{ECF1C89B-DA7A-414B-9746-E6658C4AA03C}" destId="{BE1AEA01-FD3B-48F7-A889-0C3B6C09C780}" srcOrd="2" destOrd="0" presId="urn:microsoft.com/office/officeart/2018/2/layout/IconLabelList"/>
    <dgm:cxn modelId="{4C92E572-B025-412D-BB8C-51D6315226A2}" type="presParOf" srcId="{C264077E-6C3D-4C20-BCFE-ABD75D46B14A}" destId="{18D58037-74C7-4E52-9DDD-274458CEDC80}" srcOrd="3" destOrd="0" presId="urn:microsoft.com/office/officeart/2018/2/layout/IconLabelList"/>
    <dgm:cxn modelId="{C635980E-823D-4703-A22D-5BBD0A279181}" type="presParOf" srcId="{C264077E-6C3D-4C20-BCFE-ABD75D46B14A}" destId="{8AEDA541-D22A-4609-AAA2-D022CB128599}" srcOrd="4" destOrd="0" presId="urn:microsoft.com/office/officeart/2018/2/layout/IconLabelList"/>
    <dgm:cxn modelId="{3EC79563-06C8-4EE9-B404-3B1878495887}" type="presParOf" srcId="{8AEDA541-D22A-4609-AAA2-D022CB128599}" destId="{BBF7180A-CB86-4DB3-8360-3678521D65B0}" srcOrd="0" destOrd="0" presId="urn:microsoft.com/office/officeart/2018/2/layout/IconLabelList"/>
    <dgm:cxn modelId="{40A9A7AC-F14D-4469-98C3-2A11E79D5987}" type="presParOf" srcId="{8AEDA541-D22A-4609-AAA2-D022CB128599}" destId="{DDF11B75-8E13-4EDC-9B27-6E778975A361}" srcOrd="1" destOrd="0" presId="urn:microsoft.com/office/officeart/2018/2/layout/IconLabelList"/>
    <dgm:cxn modelId="{E9A120EC-23CF-4550-B1BB-9985B0ECF9E5}" type="presParOf" srcId="{8AEDA541-D22A-4609-AAA2-D022CB128599}" destId="{77409D7B-FE08-4712-9B71-4EB83925553E}" srcOrd="2" destOrd="0" presId="urn:microsoft.com/office/officeart/2018/2/layout/IconLabelList"/>
    <dgm:cxn modelId="{9EF949CB-A4A8-40D8-9B71-A6212C88804C}" type="presParOf" srcId="{C264077E-6C3D-4C20-BCFE-ABD75D46B14A}" destId="{D8617D6C-92FF-42FB-A658-CCE4289C6079}" srcOrd="5" destOrd="0" presId="urn:microsoft.com/office/officeart/2018/2/layout/IconLabelList"/>
    <dgm:cxn modelId="{DAEF526C-AF22-425D-BBDB-B6CF5523CE7B}" type="presParOf" srcId="{C264077E-6C3D-4C20-BCFE-ABD75D46B14A}" destId="{8ACD0365-00E6-4F13-9831-E4CFDBFAA8BD}" srcOrd="6" destOrd="0" presId="urn:microsoft.com/office/officeart/2018/2/layout/IconLabelList"/>
    <dgm:cxn modelId="{BB34E341-B14A-4F5A-A95E-29F050922CF5}" type="presParOf" srcId="{8ACD0365-00E6-4F13-9831-E4CFDBFAA8BD}" destId="{C84DCF3B-45B7-40A7-95B7-CF236E084A60}" srcOrd="0" destOrd="0" presId="urn:microsoft.com/office/officeart/2018/2/layout/IconLabelList"/>
    <dgm:cxn modelId="{83888219-14A9-4259-A11D-58EDEA479E41}" type="presParOf" srcId="{8ACD0365-00E6-4F13-9831-E4CFDBFAA8BD}" destId="{A8B89F78-871D-4C9A-A03E-BE7FC07E86D0}" srcOrd="1" destOrd="0" presId="urn:microsoft.com/office/officeart/2018/2/layout/IconLabelList"/>
    <dgm:cxn modelId="{52E87D62-7BC7-44BE-8C4C-95604F35E245}" type="presParOf" srcId="{8ACD0365-00E6-4F13-9831-E4CFDBFAA8BD}" destId="{DF2855A8-BDC5-4F4D-B022-9989E900224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E62F-6333-4A7B-8FE1-1A66B1A5D77C}">
      <dsp:nvSpPr>
        <dsp:cNvPr id="0" name=""/>
        <dsp:cNvSpPr/>
      </dsp:nvSpPr>
      <dsp:spPr>
        <a:xfrm>
          <a:off x="0" y="2484"/>
          <a:ext cx="1102068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376341-91B7-4490-BAAC-D57881D28868}">
      <dsp:nvSpPr>
        <dsp:cNvPr id="0" name=""/>
        <dsp:cNvSpPr/>
      </dsp:nvSpPr>
      <dsp:spPr>
        <a:xfrm>
          <a:off x="0" y="2484"/>
          <a:ext cx="11020682" cy="1694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i="1" kern="1200"/>
            <a:t>T</a:t>
          </a:r>
          <a:r>
            <a:rPr lang="en-US" sz="3500" b="1" i="1" kern="1200">
              <a:latin typeface="Times New Roman"/>
              <a:cs typeface="Times New Roman"/>
            </a:rPr>
            <a:t>he early 2000s also saw the beginnings  of  commercial applications of nanotechnology , although  these    were limited  to bulk applications of nanomaterials.</a:t>
          </a:r>
        </a:p>
      </dsp:txBody>
      <dsp:txXfrm>
        <a:off x="0" y="2484"/>
        <a:ext cx="11020682" cy="1694118"/>
      </dsp:txXfrm>
    </dsp:sp>
    <dsp:sp modelId="{D552555B-79B6-427B-96A6-2E01765DD15D}">
      <dsp:nvSpPr>
        <dsp:cNvPr id="0" name=""/>
        <dsp:cNvSpPr/>
      </dsp:nvSpPr>
      <dsp:spPr>
        <a:xfrm>
          <a:off x="0" y="1696602"/>
          <a:ext cx="1102068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3FD9FB-D135-476A-A246-DF2F9EED2291}">
      <dsp:nvSpPr>
        <dsp:cNvPr id="0" name=""/>
        <dsp:cNvSpPr/>
      </dsp:nvSpPr>
      <dsp:spPr>
        <a:xfrm>
          <a:off x="0" y="1696602"/>
          <a:ext cx="11020682" cy="1694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i="1" kern="1200">
              <a:latin typeface="Times New Roman"/>
              <a:cs typeface="Times New Roman"/>
            </a:rPr>
            <a:t>Silver  nano platform for using sliver-nanoparticles as an antibacterial agent .</a:t>
          </a:r>
        </a:p>
      </dsp:txBody>
      <dsp:txXfrm>
        <a:off x="0" y="1696602"/>
        <a:ext cx="11020682" cy="1694118"/>
      </dsp:txXfrm>
    </dsp:sp>
    <dsp:sp modelId="{364A1248-792E-4205-90D9-1D391A99E45C}">
      <dsp:nvSpPr>
        <dsp:cNvPr id="0" name=""/>
        <dsp:cNvSpPr/>
      </dsp:nvSpPr>
      <dsp:spPr>
        <a:xfrm>
          <a:off x="0" y="3390721"/>
          <a:ext cx="1102068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214678-25DC-41DD-8FA3-E5AD910564F2}">
      <dsp:nvSpPr>
        <dsp:cNvPr id="0" name=""/>
        <dsp:cNvSpPr/>
      </dsp:nvSpPr>
      <dsp:spPr>
        <a:xfrm>
          <a:off x="0" y="3390721"/>
          <a:ext cx="11020682" cy="1694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i="1" kern="1200">
              <a:latin typeface="Times New Roman"/>
              <a:cs typeface="Times New Roman"/>
            </a:rPr>
            <a:t>Nanoparticle - based transparent sunscreens ,and  carbon nanotubes for stain - resistant textiles.</a:t>
          </a:r>
        </a:p>
      </dsp:txBody>
      <dsp:txXfrm>
        <a:off x="0" y="3390721"/>
        <a:ext cx="11020682" cy="16941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F3E634-574D-45B4-9566-05A92F8E0C6A}">
      <dsp:nvSpPr>
        <dsp:cNvPr id="0" name=""/>
        <dsp:cNvSpPr/>
      </dsp:nvSpPr>
      <dsp:spPr>
        <a:xfrm>
          <a:off x="0" y="84659"/>
          <a:ext cx="5867022" cy="184231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1" kern="1200"/>
            <a:t>Electron beam lithography(inkjet printer) was developed.</a:t>
          </a:r>
          <a:endParaRPr lang="en-US" sz="2600" kern="1200"/>
        </a:p>
      </dsp:txBody>
      <dsp:txXfrm>
        <a:off x="89934" y="174593"/>
        <a:ext cx="5687154" cy="1662443"/>
      </dsp:txXfrm>
    </dsp:sp>
    <dsp:sp modelId="{8E6D5602-551F-4185-9E02-B4DD1AA916B1}">
      <dsp:nvSpPr>
        <dsp:cNvPr id="0" name=""/>
        <dsp:cNvSpPr/>
      </dsp:nvSpPr>
      <dsp:spPr>
        <a:xfrm>
          <a:off x="0" y="2001851"/>
          <a:ext cx="5867022" cy="184231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1" kern="1200"/>
            <a:t>Lithography is typical  the transfer of pattern into photosensitive material by selective exposure to a radiation source   such as light.</a:t>
          </a:r>
          <a:endParaRPr lang="en-US" sz="2600" kern="1200"/>
        </a:p>
      </dsp:txBody>
      <dsp:txXfrm>
        <a:off x="89934" y="2091785"/>
        <a:ext cx="5687154" cy="16624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A0CA3C-7017-4630-910E-E422B9A14D3C}">
      <dsp:nvSpPr>
        <dsp:cNvPr id="0" name=""/>
        <dsp:cNvSpPr/>
      </dsp:nvSpPr>
      <dsp:spPr>
        <a:xfrm>
          <a:off x="611560" y="53022"/>
          <a:ext cx="548964" cy="54896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C130CE-09A7-4E2B-AEDF-414AC9EEF2A1}">
      <dsp:nvSpPr>
        <dsp:cNvPr id="0" name=""/>
        <dsp:cNvSpPr/>
      </dsp:nvSpPr>
      <dsp:spPr>
        <a:xfrm>
          <a:off x="276082" y="885919"/>
          <a:ext cx="1219921" cy="1059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1" kern="1200"/>
            <a:t>The silicon  transistors in your computer may be replaced by transistors based on carbon nanotubes.</a:t>
          </a:r>
          <a:endParaRPr lang="en-US" sz="1100" kern="1200"/>
        </a:p>
      </dsp:txBody>
      <dsp:txXfrm>
        <a:off x="276082" y="885919"/>
        <a:ext cx="1219921" cy="1059330"/>
      </dsp:txXfrm>
    </dsp:sp>
    <dsp:sp modelId="{76547CBB-AE06-4A83-BFE5-E6BE92861412}">
      <dsp:nvSpPr>
        <dsp:cNvPr id="0" name=""/>
        <dsp:cNvSpPr/>
      </dsp:nvSpPr>
      <dsp:spPr>
        <a:xfrm>
          <a:off x="2044969" y="53022"/>
          <a:ext cx="548964" cy="54896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1AEA01-FD3B-48F7-A889-0C3B6C09C780}">
      <dsp:nvSpPr>
        <dsp:cNvPr id="0" name=""/>
        <dsp:cNvSpPr/>
      </dsp:nvSpPr>
      <dsp:spPr>
        <a:xfrm>
          <a:off x="1709490" y="885919"/>
          <a:ext cx="1219921" cy="1059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1" kern="1200"/>
            <a:t>Nanorods is a upcoming technology in the display techniques due to less consumption of electricity &amp; less  heat emission.</a:t>
          </a:r>
          <a:endParaRPr lang="en-US" sz="1100" kern="1200"/>
        </a:p>
      </dsp:txBody>
      <dsp:txXfrm>
        <a:off x="1709490" y="885919"/>
        <a:ext cx="1219921" cy="1059330"/>
      </dsp:txXfrm>
    </dsp:sp>
    <dsp:sp modelId="{BBF7180A-CB86-4DB3-8360-3678521D65B0}">
      <dsp:nvSpPr>
        <dsp:cNvPr id="0" name=""/>
        <dsp:cNvSpPr/>
      </dsp:nvSpPr>
      <dsp:spPr>
        <a:xfrm>
          <a:off x="3478377" y="53022"/>
          <a:ext cx="548964" cy="54896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409D7B-FE08-4712-9B71-4EB83925553E}">
      <dsp:nvSpPr>
        <dsp:cNvPr id="0" name=""/>
        <dsp:cNvSpPr/>
      </dsp:nvSpPr>
      <dsp:spPr>
        <a:xfrm>
          <a:off x="3142898" y="885919"/>
          <a:ext cx="1219921" cy="1059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1" kern="1200"/>
            <a:t>Size of the microprocessor are reduced to greater extend.</a:t>
          </a:r>
          <a:endParaRPr lang="en-US" sz="1100" kern="1200"/>
        </a:p>
      </dsp:txBody>
      <dsp:txXfrm>
        <a:off x="3142898" y="885919"/>
        <a:ext cx="1219921" cy="1059330"/>
      </dsp:txXfrm>
    </dsp:sp>
    <dsp:sp modelId="{C84DCF3B-45B7-40A7-95B7-CF236E084A60}">
      <dsp:nvSpPr>
        <dsp:cNvPr id="0" name=""/>
        <dsp:cNvSpPr/>
      </dsp:nvSpPr>
      <dsp:spPr>
        <a:xfrm>
          <a:off x="2044969" y="2250230"/>
          <a:ext cx="548964" cy="54896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855A8-BDC5-4F4D-B022-9989E900224D}">
      <dsp:nvSpPr>
        <dsp:cNvPr id="0" name=""/>
        <dsp:cNvSpPr/>
      </dsp:nvSpPr>
      <dsp:spPr>
        <a:xfrm>
          <a:off x="1709490" y="3083128"/>
          <a:ext cx="1219921" cy="1059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1" kern="1200"/>
            <a:t>By reducing the diameter of the nanowires, researchers believe memristor memory chips can achieve higher memory density than flash memory chips.</a:t>
          </a:r>
          <a:endParaRPr lang="en-US" sz="1100" kern="1200"/>
        </a:p>
      </dsp:txBody>
      <dsp:txXfrm>
        <a:off x="1709490" y="3083128"/>
        <a:ext cx="1219921" cy="10593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4779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2033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9326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486205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931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383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984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80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5425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468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0038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8890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2060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253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9204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710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4155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190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angeeta.com/2013/10/carbon-nanotubes-from-recycled-waste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imeline_of_carbon_nanotubes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uantumday.com/2013/06/carbon-nanotubes-assist-in-imaging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cienceroll.com/2014/01/03/2014-predictions/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OPE9rqkrHA?feature=oembed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orientjchem.org/vol29no4/chemical-hazards-of-nanoparticles-to-human-and-environment-a-review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cienceroll.com/tag/dna/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inamariebarbuto.blogspot.com/2009_06_01_archive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renaconecte.blogspot.com/2010/12/nanotecnologia.html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22.jpe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hyperlink" Target="http://tsaponar.blogspot.com/2013/05/cognitive-computing-prezi-presentation.html" TargetMode="External"/><Relationship Id="rId9" Type="http://schemas.microsoft.com/office/2007/relationships/diagramDrawing" Target="../diagrams/drawing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yeopeningtruth.com/epstein-island-temple-symbols-so-much-more-than-we-knew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rontiersin.org/articles/10.3389/fphar.2018.01401/ful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fpnews.com/exclusive/four-iranian-firms-attend-tokyo-nanotech-exhibition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biusmaximus.com/2013/10/15/ipcc-climate-change-warming-56906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ailyclipart.net/clipart/thank-you-deco-clip-art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3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oi.es/blogs/redinnovacionEOI/2016/11/27/mundo-nano-y-biociencias/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en.wikipedia.org/wiki/Nanotechnology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41336" y="1447800"/>
            <a:ext cx="5453001" cy="33295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i="1">
                <a:latin typeface="Times New Roman"/>
                <a:cs typeface="Times New Roman"/>
              </a:rPr>
              <a:t>Gandhi Institute of Science and Technology</a:t>
            </a:r>
            <a:br>
              <a:rPr lang="en-US" sz="3400" b="1" i="1">
                <a:latin typeface="Times New Roman"/>
                <a:cs typeface="Times New Roman"/>
              </a:rPr>
            </a:br>
            <a:br>
              <a:rPr lang="en-US" sz="3400" b="1" i="1">
                <a:latin typeface="Times New Roman"/>
                <a:cs typeface="Times New Roman"/>
              </a:rPr>
            </a:br>
            <a:r>
              <a:rPr lang="en-US" sz="3400" b="1" i="1" err="1">
                <a:latin typeface="Times New Roman"/>
                <a:cs typeface="Times New Roman"/>
              </a:rPr>
              <a:t>Kholiguda,Rayagada,odisha</a:t>
            </a:r>
            <a:br>
              <a:rPr lang="en-US" sz="3400" b="1" i="1">
                <a:latin typeface="Times New Roman"/>
                <a:cs typeface="Times New Roman"/>
              </a:rPr>
            </a:br>
            <a:r>
              <a:rPr lang="en-US" sz="3400" b="1" i="1">
                <a:latin typeface="Times New Roman"/>
                <a:cs typeface="Times New Roman"/>
              </a:rPr>
              <a:t> </a:t>
            </a:r>
            <a:br>
              <a:rPr lang="en-US" sz="3400" b="1" i="1">
                <a:latin typeface="Times New Roman"/>
                <a:cs typeface="Times New Roman"/>
              </a:rPr>
            </a:br>
            <a:r>
              <a:rPr lang="en-US" sz="3400" b="1" i="1">
                <a:latin typeface="Times New Roman"/>
                <a:cs typeface="Times New Roman"/>
              </a:rPr>
              <a:t>Seminar : </a:t>
            </a:r>
            <a:r>
              <a:rPr lang="en-US" sz="3400" b="1" i="1" err="1">
                <a:latin typeface="Times New Roman"/>
                <a:cs typeface="Times New Roman"/>
              </a:rPr>
              <a:t>NanoTechnology</a:t>
            </a:r>
            <a:endParaRPr lang="en-US" sz="3400" b="1" i="1">
              <a:latin typeface="Times New Roman"/>
              <a:cs typeface="Times New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41336" y="4777380"/>
            <a:ext cx="6531303" cy="116334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b="1">
                <a:latin typeface="Times New Roman"/>
                <a:cs typeface="Times New Roman"/>
              </a:rPr>
              <a:t>Kothakota </a:t>
            </a:r>
            <a:r>
              <a:rPr lang="en-US" b="1" err="1">
                <a:latin typeface="Times New Roman"/>
                <a:cs typeface="Times New Roman"/>
              </a:rPr>
              <a:t>Aaksshay</a:t>
            </a:r>
            <a:r>
              <a:rPr lang="en-US" b="1">
                <a:latin typeface="Times New Roman"/>
                <a:cs typeface="Times New Roman"/>
              </a:rPr>
              <a:t> </a:t>
            </a:r>
            <a:r>
              <a:rPr lang="en-US" b="1" err="1">
                <a:latin typeface="Times New Roman"/>
                <a:cs typeface="Times New Roman"/>
              </a:rPr>
              <a:t>Kumandan</a:t>
            </a:r>
            <a:endParaRPr lang="en-US" b="1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</a:pPr>
            <a:r>
              <a:rPr lang="en-US" b="1">
                <a:latin typeface="Times New Roman"/>
                <a:cs typeface="Times New Roman"/>
              </a:rPr>
              <a:t>Branch :CSE </a:t>
            </a:r>
            <a:r>
              <a:rPr lang="en-US" b="1" err="1">
                <a:latin typeface="Times New Roman"/>
                <a:cs typeface="Times New Roman"/>
              </a:rPr>
              <a:t>B.Tech</a:t>
            </a:r>
            <a:r>
              <a:rPr lang="en-US" b="1">
                <a:latin typeface="Times New Roman"/>
                <a:cs typeface="Times New Roman"/>
              </a:rPr>
              <a:t>  Final Year </a:t>
            </a:r>
          </a:p>
          <a:p>
            <a:pPr>
              <a:lnSpc>
                <a:spcPct val="90000"/>
              </a:lnSpc>
            </a:pPr>
            <a:r>
              <a:rPr lang="en-US" b="1" err="1">
                <a:latin typeface="Times New Roman"/>
                <a:cs typeface="Times New Roman"/>
              </a:rPr>
              <a:t>Regd</a:t>
            </a:r>
            <a:r>
              <a:rPr lang="en-US" b="1">
                <a:latin typeface="Times New Roman"/>
                <a:cs typeface="Times New Roman"/>
              </a:rPr>
              <a:t> No :1901317069</a:t>
            </a:r>
          </a:p>
          <a:p>
            <a:pPr>
              <a:lnSpc>
                <a:spcPct val="90000"/>
              </a:lnSpc>
            </a:pPr>
            <a:endParaRPr lang="en-US" b="1">
              <a:latin typeface="Times New Roman"/>
              <a:cs typeface="Times New Roman"/>
            </a:endParaRPr>
          </a:p>
        </p:txBody>
      </p:sp>
      <p:pic>
        <p:nvPicPr>
          <p:cNvPr id="5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E273946-11C6-7250-691E-CDC8768A41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55" r="14371"/>
          <a:stretch/>
        </p:blipFill>
        <p:spPr>
          <a:xfrm>
            <a:off x="1236194" y="1447800"/>
            <a:ext cx="2936836" cy="4191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A8BDFE4E-8423-B924-5B09-3670A58BE1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8986" b="1156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84EBF4-1F49-308C-0013-43514CDEF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2244334"/>
            <a:ext cx="3607488" cy="2489583"/>
          </a:xfrm>
        </p:spPr>
        <p:txBody>
          <a:bodyPr>
            <a:normAutofit/>
          </a:bodyPr>
          <a:lstStyle/>
          <a:p>
            <a:r>
              <a:rPr lang="en-US" sz="5400" b="1" i="1">
                <a:ln w="15875">
                  <a:solidFill>
                    <a:srgbClr val="FFFFFF"/>
                  </a:solidFill>
                </a:ln>
                <a:noFill/>
                <a:cs typeface="Sabon Next LT"/>
              </a:rPr>
              <a:t>C</a:t>
            </a:r>
            <a:r>
              <a:rPr lang="en-US" sz="5400" b="1" i="1">
                <a:ln w="15875">
                  <a:solidFill>
                    <a:srgbClr val="FFFFFF"/>
                  </a:solidFill>
                </a:ln>
                <a:noFill/>
                <a:latin typeface="Times New Roman"/>
                <a:cs typeface="Sabon Next LT"/>
              </a:rPr>
              <a:t>arbon Nanotube</a:t>
            </a:r>
            <a:endParaRPr lang="en-US" sz="5400" b="1" i="1">
              <a:ln w="15875">
                <a:solidFill>
                  <a:srgbClr val="FFFFFF"/>
                </a:solidFill>
              </a:ln>
              <a:cs typeface="Sabon Next 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800CF-FF34-B97B-D267-4515AD3C0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623" y="864108"/>
            <a:ext cx="7513002" cy="512064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en-US" sz="2400" b="1" i="1">
                <a:solidFill>
                  <a:schemeClr val="tx1"/>
                </a:solidFill>
                <a:latin typeface="Times New Roman"/>
                <a:cs typeface="Times New Roman"/>
              </a:rPr>
              <a:t>Carbon nanotubes are allotropes of carbon with a cylindrical nanostructure.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sz="2400" b="1" i="1">
                <a:solidFill>
                  <a:schemeClr val="tx1"/>
                </a:solidFill>
                <a:latin typeface="Times New Roman"/>
                <a:cs typeface="Times New Roman"/>
              </a:rPr>
              <a:t>They have length –to-diameter ratio of up to 132,000,000:1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sz="2400" b="1" i="1">
                <a:solidFill>
                  <a:schemeClr val="tx1"/>
                </a:solidFill>
                <a:latin typeface="Times New Roman"/>
                <a:cs typeface="Times New Roman"/>
              </a:rPr>
              <a:t>Nanotubes are members of the fullerene structure family. 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sz="2400" b="1" i="1">
                <a:solidFill>
                  <a:schemeClr val="tx1"/>
                </a:solidFill>
                <a:latin typeface="Times New Roman"/>
                <a:cs typeface="Times New Roman"/>
              </a:rPr>
              <a:t>Their name is derived from  their long ,hallow structure with walls  formed by one-atom thick sheets of carbon , known as graphene.</a:t>
            </a:r>
          </a:p>
        </p:txBody>
      </p:sp>
    </p:spTree>
    <p:extLst>
      <p:ext uri="{BB962C8B-B14F-4D97-AF65-F5344CB8AC3E}">
        <p14:creationId xmlns:p14="http://schemas.microsoft.com/office/powerpoint/2010/main" val="3511276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9FF8F38C-84EF-9D1B-B66A-C7A0AFF75A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649" b="118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71482D-233A-BD2E-B138-9976B9B51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b="1" i="1">
                <a:ln w="15875">
                  <a:solidFill>
                    <a:srgbClr val="FFFFFF"/>
                  </a:solidFill>
                </a:ln>
                <a:latin typeface="Times New Roman"/>
                <a:cs typeface="Times New Roman"/>
              </a:rPr>
              <a:t>Properties of Carbon Nanotube</a:t>
            </a:r>
            <a:endParaRPr lang="en-US" b="1" i="1">
              <a:ln w="15875">
                <a:solidFill>
                  <a:srgbClr val="FFFFFF"/>
                </a:solidFill>
              </a:ln>
              <a:cs typeface="Sabon Next 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33B63-71CE-3DF7-BBBD-447CDEB12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en-US" b="1" i="1">
                <a:latin typeface="Times New Roman"/>
                <a:cs typeface="Times New Roman"/>
              </a:rPr>
              <a:t>Highest strength to w</a:t>
            </a:r>
            <a:r>
              <a:rPr lang="en-US" b="1">
                <a:latin typeface="Times New Roman"/>
                <a:cs typeface="Times New Roman"/>
              </a:rPr>
              <a:t>e</a:t>
            </a:r>
            <a:r>
              <a:rPr lang="en-US" b="1" i="1">
                <a:latin typeface="Times New Roman"/>
                <a:cs typeface="Times New Roman"/>
              </a:rPr>
              <a:t>ight ratio ,helps in creating light weight spacecrafts.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b="1" i="1">
                <a:latin typeface="Times New Roman"/>
                <a:cs typeface="Times New Roman"/>
              </a:rPr>
              <a:t>Easily penetrate membranes such as cell walls ,it helps in cancer treatment.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b="1" i="1">
                <a:latin typeface="Times New Roman"/>
                <a:cs typeface="Times New Roman"/>
              </a:rPr>
              <a:t>Electrical Resistance changes  significantly when other molecules attach  themselves to the carbon atoms.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b="1" i="1">
                <a:latin typeface="Times New Roman"/>
                <a:cs typeface="Times New Roman"/>
              </a:rPr>
              <a:t>It helps in developing sensors that can detect chemical </a:t>
            </a:r>
            <a:r>
              <a:rPr lang="en-US" b="1" i="1" err="1">
                <a:latin typeface="Times New Roman"/>
                <a:cs typeface="Times New Roman"/>
              </a:rPr>
              <a:t>vapours</a:t>
            </a:r>
            <a:r>
              <a:rPr lang="en-US" b="1" i="1">
                <a:latin typeface="Times New Roman"/>
                <a:cs typeface="Times New Roman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309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A2F1AD06-10E0-902F-5A32-780E3AB897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6667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A9B96A-8A07-6CCE-8000-D97B3870D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218" y="1870522"/>
            <a:ext cx="3578733" cy="2647735"/>
          </a:xfrm>
        </p:spPr>
        <p:txBody>
          <a:bodyPr>
            <a:normAutofit/>
          </a:bodyPr>
          <a:lstStyle/>
          <a:p>
            <a:r>
              <a:rPr lang="en-US" sz="4800" b="1" i="1">
                <a:ln w="15875">
                  <a:solidFill>
                    <a:srgbClr val="FFFFFF"/>
                  </a:solidFill>
                </a:ln>
                <a:noFill/>
              </a:rPr>
              <a:t>A</a:t>
            </a:r>
            <a:r>
              <a:rPr lang="en-US" sz="4800" b="1" i="1">
                <a:ln w="15875">
                  <a:solidFill>
                    <a:srgbClr val="FFFFFF"/>
                  </a:solidFill>
                </a:ln>
                <a:noFill/>
                <a:latin typeface="Times New Roman"/>
                <a:cs typeface="Times New Roman"/>
              </a:rPr>
              <a:t>pplications Of Carbon Nano Tubes</a:t>
            </a:r>
            <a:endParaRPr lang="en-US" sz="4800" b="1" i="1">
              <a:ln w="15875">
                <a:solidFill>
                  <a:srgbClr val="FFFFFF"/>
                </a:solidFill>
              </a:ln>
              <a:noFill/>
            </a:endParaRP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5782483B-2B15-0128-ECB6-65165655D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0887" y="864108"/>
            <a:ext cx="7426738" cy="5120640"/>
          </a:xfrm>
        </p:spPr>
        <p:txBody>
          <a:bodyPr>
            <a:normAutofit/>
          </a:bodyPr>
          <a:lstStyle/>
          <a:p>
            <a:pPr>
              <a:buFont typeface="Wingdings" pitchFamily="18" charset="2"/>
              <a:buChar char="Ø"/>
            </a:pPr>
            <a:r>
              <a:rPr lang="en-US" sz="2400" b="1" i="1">
                <a:solidFill>
                  <a:schemeClr val="tx1"/>
                </a:solidFill>
                <a:latin typeface="Times New Roman"/>
                <a:cs typeface="Times New Roman"/>
              </a:rPr>
              <a:t>Easton –Bell Sports ,Inc. using CNT in making bicycle component.</a:t>
            </a:r>
          </a:p>
          <a:p>
            <a:pPr>
              <a:buFont typeface="Wingdings" pitchFamily="18" charset="2"/>
              <a:buChar char="Ø"/>
            </a:pPr>
            <a:r>
              <a:rPr lang="en-US" sz="2400" b="1" i="1">
                <a:solidFill>
                  <a:schemeClr val="tx1"/>
                </a:solidFill>
                <a:latin typeface="Times New Roman"/>
                <a:cs typeface="Times New Roman"/>
              </a:rPr>
              <a:t>Zyvex Technologies using CNT manufacturing of light weight boats.</a:t>
            </a:r>
          </a:p>
          <a:p>
            <a:pPr>
              <a:buFont typeface="Wingdings" pitchFamily="18" charset="2"/>
              <a:buChar char="Ø"/>
            </a:pPr>
            <a:r>
              <a:rPr lang="en-US" sz="2400" b="1" i="1">
                <a:solidFill>
                  <a:schemeClr val="tx1"/>
                </a:solidFill>
                <a:latin typeface="Times New Roman"/>
                <a:cs typeface="Times New Roman"/>
              </a:rPr>
              <a:t>Replacing transistors from the silicon chips as they are small  &amp; emit less heat.</a:t>
            </a:r>
          </a:p>
          <a:p>
            <a:pPr>
              <a:buFont typeface="Wingdings" pitchFamily="18" charset="2"/>
              <a:buChar char="Ø"/>
            </a:pPr>
            <a:r>
              <a:rPr lang="en-US" sz="2400" b="1" i="1">
                <a:solidFill>
                  <a:schemeClr val="tx1"/>
                </a:solidFill>
                <a:latin typeface="Times New Roman"/>
                <a:cs typeface="Times New Roman"/>
              </a:rPr>
              <a:t>In electric cables &amp; wires.</a:t>
            </a:r>
          </a:p>
          <a:p>
            <a:pPr>
              <a:buFont typeface="Wingdings" pitchFamily="18" charset="2"/>
              <a:buChar char="Ø"/>
            </a:pPr>
            <a:r>
              <a:rPr lang="en-US" sz="2400" b="1" i="1">
                <a:solidFill>
                  <a:schemeClr val="tx1"/>
                </a:solidFill>
                <a:latin typeface="Times New Roman"/>
                <a:cs typeface="Times New Roman"/>
              </a:rPr>
              <a:t>In solar cells</a:t>
            </a:r>
          </a:p>
          <a:p>
            <a:pPr>
              <a:buFont typeface="Wingdings" pitchFamily="18" charset="2"/>
              <a:buChar char="Ø"/>
            </a:pPr>
            <a:r>
              <a:rPr lang="en-US" sz="2400" b="1" i="1">
                <a:solidFill>
                  <a:schemeClr val="tx1"/>
                </a:solidFill>
                <a:latin typeface="Times New Roman"/>
                <a:cs typeface="Times New Roman"/>
              </a:rPr>
              <a:t>In Fabrics</a:t>
            </a:r>
          </a:p>
          <a:p>
            <a:pPr marL="0" indent="0">
              <a:buNone/>
            </a:pPr>
            <a:endParaRPr lang="en-US" b="1" i="1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34735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DE3A159-6316-E352-1EF2-DD2438B424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8279" b="167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67EE66-9E2B-1734-5CE9-0E9E187A8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6" y="2761918"/>
            <a:ext cx="3233676" cy="1339395"/>
          </a:xfrm>
        </p:spPr>
        <p:txBody>
          <a:bodyPr>
            <a:normAutofit/>
          </a:bodyPr>
          <a:lstStyle/>
          <a:p>
            <a:r>
              <a:rPr lang="en-US" sz="5400" b="1" i="1">
                <a:ln w="15875">
                  <a:solidFill>
                    <a:srgbClr val="FFFFFF"/>
                  </a:solidFill>
                </a:ln>
                <a:noFill/>
                <a:latin typeface="Times New Roman"/>
                <a:cs typeface="Times New Roman"/>
              </a:rPr>
              <a:t>Nanobots</a:t>
            </a:r>
            <a:r>
              <a:rPr lang="en-US" sz="7200" b="1" i="1">
                <a:ln w="15875">
                  <a:solidFill>
                    <a:srgbClr val="FFFFFF"/>
                  </a:solidFill>
                </a:ln>
                <a:noFill/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D8E6F-6847-895B-BCC4-678E6DF35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4472" y="864108"/>
            <a:ext cx="8433153" cy="5120640"/>
          </a:xfrm>
        </p:spPr>
        <p:txBody>
          <a:bodyPr>
            <a:normAutofit/>
          </a:bodyPr>
          <a:lstStyle/>
          <a:p>
            <a:pPr>
              <a:buFont typeface="Wingdings" pitchFamily="18" charset="2"/>
              <a:buChar char="Ø"/>
            </a:pPr>
            <a:r>
              <a:rPr lang="en-US" sz="2400" b="1" i="1">
                <a:solidFill>
                  <a:schemeClr val="tx1"/>
                </a:solidFill>
                <a:latin typeface="Times New Roman"/>
                <a:cs typeface="Times New Roman"/>
              </a:rPr>
              <a:t>Close to the scale of 10^-9.</a:t>
            </a:r>
          </a:p>
          <a:p>
            <a:pPr>
              <a:buFont typeface="Wingdings" pitchFamily="18" charset="2"/>
              <a:buChar char="Ø"/>
            </a:pPr>
            <a:r>
              <a:rPr lang="en-US" sz="2400" b="1" i="1">
                <a:solidFill>
                  <a:schemeClr val="tx1"/>
                </a:solidFill>
                <a:latin typeface="Times New Roman"/>
                <a:cs typeface="Times New Roman"/>
              </a:rPr>
              <a:t>Largely in R &amp;d phase.</a:t>
            </a:r>
          </a:p>
          <a:p>
            <a:pPr>
              <a:buFont typeface="Wingdings" pitchFamily="18" charset="2"/>
              <a:buChar char="Ø"/>
            </a:pPr>
            <a:r>
              <a:rPr lang="en-US" sz="2400" b="1" i="1">
                <a:solidFill>
                  <a:schemeClr val="tx1"/>
                </a:solidFill>
                <a:latin typeface="Times New Roman"/>
                <a:cs typeface="Times New Roman"/>
              </a:rPr>
              <a:t>Nanobots of 1.5 nanometers across ,capable of counting specific  molecules in a chemical sample.</a:t>
            </a:r>
          </a:p>
          <a:p>
            <a:pPr>
              <a:buFont typeface="Wingdings" pitchFamily="18" charset="2"/>
              <a:buChar char="Ø"/>
            </a:pPr>
            <a:r>
              <a:rPr lang="en-US" sz="2400" b="1" i="1">
                <a:solidFill>
                  <a:schemeClr val="tx1"/>
                </a:solidFill>
                <a:latin typeface="Times New Roman"/>
                <a:cs typeface="Times New Roman"/>
              </a:rPr>
              <a:t>Since  nanorobots would be microscopic in size, it would  probably be necessary for  very large numbers of them to work together to perform microscopic  &amp; macroscopic tasks.</a:t>
            </a:r>
          </a:p>
          <a:p>
            <a:pPr>
              <a:buFont typeface="Wingdings" pitchFamily="18" charset="2"/>
              <a:buChar char="Ø"/>
            </a:pPr>
            <a:r>
              <a:rPr lang="en-US" sz="2400" b="1" i="1">
                <a:solidFill>
                  <a:schemeClr val="tx1"/>
                </a:solidFill>
                <a:latin typeface="Times New Roman"/>
                <a:cs typeface="Times New Roman"/>
              </a:rPr>
              <a:t>Capable of replication using environmental resources.</a:t>
            </a:r>
          </a:p>
          <a:p>
            <a:pPr>
              <a:buFont typeface="Wingdings" pitchFamily="18" charset="2"/>
              <a:buChar char="Ø"/>
            </a:pPr>
            <a:endParaRPr lang="en-US" b="1" i="1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56238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B0487C8F-7D6C-4EAF-A9A5-45D8E94F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36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78DA0F-394A-417D-892B-8253831A2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Online Media 10" title="How Nanotechnology is Creating the Future of Advanced Materials?">
            <a:hlinkClick r:id="" action="ppaction://media"/>
            <a:extLst>
              <a:ext uri="{FF2B5EF4-FFF2-40B4-BE49-F238E27FC236}">
                <a16:creationId xmlns:a16="http://schemas.microsoft.com/office/drawing/2014/main" id="{28E6B4A2-A75B-4E46-C6A7-77EF94AC75A7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383503" y="312788"/>
            <a:ext cx="11338728" cy="593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1607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7C6035FF-DE16-0F39-3060-711EE24E81F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32605" b="55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DCC31F-208D-CFD3-F411-95A265F2C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239" y="772065"/>
            <a:ext cx="7934261" cy="274010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i="1">
                <a:solidFill>
                  <a:srgbClr val="FF0000"/>
                </a:solidFill>
                <a:latin typeface="Times New Roman"/>
                <a:cs typeface="Times New Roman"/>
              </a:rPr>
              <a:t>Applications Of Nanotec</a:t>
            </a:r>
            <a:r>
              <a:rPr lang="en-US" sz="7200" b="1" i="1">
                <a:solidFill>
                  <a:srgbClr val="FF0000"/>
                </a:solidFill>
                <a:latin typeface="Times New Roman"/>
                <a:cs typeface="Times New Roman"/>
              </a:rPr>
              <a:t>hnology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907545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indoor, red&#10;&#10;Description automatically generated">
            <a:extLst>
              <a:ext uri="{FF2B5EF4-FFF2-40B4-BE49-F238E27FC236}">
                <a16:creationId xmlns:a16="http://schemas.microsoft.com/office/drawing/2014/main" id="{351FD470-2CE3-8CDF-39A2-A5549BC474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8279" b="16721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848462-511F-F577-5653-F62D2B943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b="1" i="1">
                <a:latin typeface="Times New Roman"/>
                <a:cs typeface="Times New Roman"/>
              </a:rPr>
              <a:t>Nano Technology in Drugs(Cancer)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D608835-EF0B-1012-BAF6-EA0E2E05C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/>
            <a:r>
              <a:rPr lang="en-US" sz="2400" b="1" i="1">
                <a:latin typeface="Times New Roman"/>
                <a:cs typeface="Times New Roman"/>
              </a:rPr>
              <a:t>Provide new option for drug delivery &amp; drug therapies.</a:t>
            </a:r>
          </a:p>
          <a:p>
            <a:pPr marL="457200" indent="-457200">
              <a:buClr>
                <a:srgbClr val="8AD0D6"/>
              </a:buClr>
            </a:pPr>
            <a:r>
              <a:rPr lang="en-US" sz="2400" b="1" i="1">
                <a:latin typeface="Times New Roman"/>
                <a:cs typeface="Times New Roman"/>
              </a:rPr>
              <a:t>Enable drugs to be delivered to precisely the right location in the body &amp;release drug does on a predetermined schedule for optimal treatment.</a:t>
            </a:r>
          </a:p>
          <a:p>
            <a:pPr marL="457200" indent="-457200">
              <a:buClr>
                <a:srgbClr val="8AD0D6"/>
              </a:buClr>
            </a:pPr>
            <a:r>
              <a:rPr lang="en-US" sz="2400" b="1" i="1">
                <a:latin typeface="Times New Roman"/>
                <a:cs typeface="Times New Roman"/>
              </a:rPr>
              <a:t>Attach the drug to a nanosized carrier.</a:t>
            </a:r>
          </a:p>
          <a:p>
            <a:pPr marL="457200" indent="-457200">
              <a:buClr>
                <a:srgbClr val="8AD0D6"/>
              </a:buClr>
            </a:pPr>
            <a:r>
              <a:rPr lang="en-US" sz="2400" b="1" i="1">
                <a:latin typeface="Times New Roman"/>
                <a:cs typeface="Times New Roman"/>
              </a:rPr>
              <a:t>Nanobots can clear the blockage in arteries.</a:t>
            </a:r>
          </a:p>
          <a:p>
            <a:pPr marL="457200" indent="-457200">
              <a:buClr>
                <a:srgbClr val="8AD0D6"/>
              </a:buClr>
            </a:pPr>
            <a:r>
              <a:rPr lang="en-US" sz="2400" b="1" i="1">
                <a:latin typeface="Times New Roman"/>
                <a:cs typeface="Times New Roman"/>
              </a:rPr>
              <a:t>They release the medicine that kills the </a:t>
            </a:r>
            <a:r>
              <a:rPr lang="en-US" sz="2400" b="1" i="1" err="1">
                <a:latin typeface="Times New Roman"/>
                <a:cs typeface="Times New Roman"/>
              </a:rPr>
              <a:t>tumour</a:t>
            </a:r>
            <a:r>
              <a:rPr lang="en-US" sz="2400" b="1" i="1">
                <a:latin typeface="Times New Roman"/>
                <a:cs typeface="Times New Roman"/>
              </a:rPr>
              <a:t>.</a:t>
            </a:r>
          </a:p>
          <a:p>
            <a:pPr marL="457200" indent="-457200">
              <a:buClr>
                <a:srgbClr val="8AD0D6"/>
              </a:buClr>
            </a:pPr>
            <a:r>
              <a:rPr lang="en-US" sz="2400" b="1" i="1">
                <a:latin typeface="Times New Roman"/>
                <a:cs typeface="Times New Roman"/>
              </a:rPr>
              <a:t>Current treatment is through radiotherapy or chemotherapy.</a:t>
            </a:r>
          </a:p>
          <a:p>
            <a:pPr marL="457200" indent="-457200">
              <a:buClr>
                <a:srgbClr val="8AD0D6"/>
              </a:buClr>
            </a:pPr>
            <a:endParaRPr lang="en-US" sz="2400" b="1" i="1">
              <a:latin typeface="Times New Roman"/>
              <a:cs typeface="Times New Roman"/>
            </a:endParaRPr>
          </a:p>
          <a:p>
            <a:pPr marL="457200" indent="-457200">
              <a:buClr>
                <a:srgbClr val="8AD0D6"/>
              </a:buClr>
            </a:pPr>
            <a:endParaRPr lang="en-US" sz="2400" b="1" i="1">
              <a:latin typeface="Times New Roman"/>
              <a:cs typeface="Times New Roman"/>
            </a:endParaRPr>
          </a:p>
          <a:p>
            <a:pPr>
              <a:buClr>
                <a:srgbClr val="8AD0D6"/>
              </a:buClr>
            </a:pPr>
            <a:endParaRPr lang="en-US" sz="2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649241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F340E-6317-BBD4-8829-D05C7BC18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795482" cy="1641987"/>
          </a:xfrm>
        </p:spPr>
        <p:txBody>
          <a:bodyPr>
            <a:normAutofit/>
          </a:bodyPr>
          <a:lstStyle/>
          <a:p>
            <a:r>
              <a:rPr lang="en-US" b="1" i="1"/>
              <a:t>N</a:t>
            </a:r>
            <a:r>
              <a:rPr lang="en-US" b="1" i="1">
                <a:latin typeface="Times New Roman"/>
                <a:cs typeface="Times New Roman"/>
              </a:rPr>
              <a:t>ANO Technology in Mobiles</a:t>
            </a:r>
            <a:endParaRPr lang="en-US" b="1" i="1"/>
          </a:p>
        </p:txBody>
      </p:sp>
      <p:pic>
        <p:nvPicPr>
          <p:cNvPr id="4" name="Picture 4" descr="A picture containing green&#10;&#10;Description automatically generated">
            <a:extLst>
              <a:ext uri="{FF2B5EF4-FFF2-40B4-BE49-F238E27FC236}">
                <a16:creationId xmlns:a16="http://schemas.microsoft.com/office/drawing/2014/main" id="{7D3DF801-3524-557F-C79A-F2C1580767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414" r="3" b="3"/>
          <a:stretch/>
        </p:blipFill>
        <p:spPr>
          <a:xfrm>
            <a:off x="6094410" y="609601"/>
            <a:ext cx="5449889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24" name="Rectangle 8">
            <a:extLst>
              <a:ext uri="{FF2B5EF4-FFF2-40B4-BE49-F238E27FC236}">
                <a16:creationId xmlns:a16="http://schemas.microsoft.com/office/drawing/2014/main" id="{AA047838-7F9E-43CF-A116-26E7AAA8F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A4D25-4513-3921-9DCD-6A9247C43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2438401"/>
            <a:ext cx="4797256" cy="380999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i="1">
                <a:latin typeface="Times New Roman"/>
                <a:cs typeface="Times New Roman"/>
              </a:rPr>
              <a:t>A nanotechnology concept device developed by Nokia Research Center (NRC) &amp; the University of Cambridge(UK).</a:t>
            </a:r>
          </a:p>
          <a:p>
            <a:pPr>
              <a:buClr>
                <a:srgbClr val="8AD0D6"/>
              </a:buClr>
            </a:pPr>
            <a:r>
              <a:rPr lang="en-US" b="1" i="1">
                <a:latin typeface="Times New Roman"/>
                <a:cs typeface="Times New Roman"/>
              </a:rPr>
              <a:t>Nanoscale electronics also allow stretching.</a:t>
            </a:r>
          </a:p>
          <a:p>
            <a:pPr>
              <a:buClr>
                <a:srgbClr val="8AD0D6"/>
              </a:buClr>
            </a:pPr>
            <a:r>
              <a:rPr lang="en-US" b="1" i="1">
                <a:latin typeface="Times New Roman"/>
                <a:cs typeface="Times New Roman"/>
              </a:rPr>
              <a:t>Nokia envisage that a nanoscale mesh of fibers will allow our mobiles devices to be bent ,stretched &amp;  folded into any number of conceivable shapes.</a:t>
            </a:r>
          </a:p>
        </p:txBody>
      </p:sp>
    </p:spTree>
    <p:extLst>
      <p:ext uri="{BB962C8B-B14F-4D97-AF65-F5344CB8AC3E}">
        <p14:creationId xmlns:p14="http://schemas.microsoft.com/office/powerpoint/2010/main" val="3155729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049E4-8408-684D-653B-23DFE847E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263854" cy="164198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900" b="1" i="1">
                <a:latin typeface="Times New Roman"/>
                <a:cs typeface="Times New Roman"/>
              </a:rPr>
              <a:t>NANO TECHNOLOGY IN ELECTRONICS</a:t>
            </a:r>
          </a:p>
        </p:txBody>
      </p:sp>
      <p:pic>
        <p:nvPicPr>
          <p:cNvPr id="6" name="Picture 6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4966B51F-653A-6BEB-7CDA-79038B5987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7896"/>
          <a:stretch/>
        </p:blipFill>
        <p:spPr>
          <a:xfrm>
            <a:off x="5971014" y="63261"/>
            <a:ext cx="6119626" cy="65877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A93A089E-0A16-452C-B341-0F769780D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77425-5EAB-EAD2-A2D5-27E888415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2438401"/>
            <a:ext cx="5221952" cy="3925016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b="1" i="1">
                <a:latin typeface="Times New Roman"/>
                <a:cs typeface="Times New Roman"/>
              </a:rPr>
              <a:t>Electrodes made from nanowires enable  flat panel displays to be flexible as well as thinner than current flat panel displays.</a:t>
            </a:r>
          </a:p>
          <a:p>
            <a:pPr>
              <a:lnSpc>
                <a:spcPct val="90000"/>
              </a:lnSpc>
              <a:buClr>
                <a:srgbClr val="8AD0D6"/>
              </a:buClr>
            </a:pPr>
            <a:r>
              <a:rPr lang="en-US" b="1" i="1">
                <a:latin typeface="Times New Roman"/>
                <a:cs typeface="Times New Roman"/>
              </a:rPr>
              <a:t>Nanolithography  is used for fabrication of chips.</a:t>
            </a:r>
          </a:p>
          <a:p>
            <a:pPr>
              <a:lnSpc>
                <a:spcPct val="90000"/>
              </a:lnSpc>
              <a:buClr>
                <a:srgbClr val="8AD0D6"/>
              </a:buClr>
            </a:pPr>
            <a:r>
              <a:rPr lang="en-US" b="1" i="1">
                <a:latin typeface="Times New Roman"/>
                <a:cs typeface="Times New Roman"/>
              </a:rPr>
              <a:t>The transistors are made of nanowires ,that are assembled on  glass or thin films of flexible plastic.</a:t>
            </a:r>
          </a:p>
          <a:p>
            <a:pPr>
              <a:lnSpc>
                <a:spcPct val="90000"/>
              </a:lnSpc>
              <a:buClr>
                <a:srgbClr val="8AD0D6"/>
              </a:buClr>
            </a:pPr>
            <a:r>
              <a:rPr lang="en-US" b="1" i="1">
                <a:latin typeface="Times New Roman"/>
                <a:cs typeface="Times New Roman"/>
              </a:rPr>
              <a:t>E- paper ,displays on sunglasses &amp; map on car windshields.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C60FAB-1AD3-7586-A99E-CC2B6340F2D2}"/>
              </a:ext>
            </a:extLst>
          </p:cNvPr>
          <p:cNvSpPr txBox="1"/>
          <p:nvPr/>
        </p:nvSpPr>
        <p:spPr>
          <a:xfrm>
            <a:off x="4724400" y="4457700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>
                <a:hlinkClick r:id="rId4"/>
              </a:rPr>
              <a:t>T</a:t>
            </a: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21799778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8DB5E-42DB-EDA3-2093-83CA0F5F9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931" y="452718"/>
            <a:ext cx="4638903" cy="140053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1" i="1">
                <a:latin typeface="Times New Roman"/>
                <a:cs typeface="Times New Roman"/>
              </a:rPr>
              <a:t>NANO TECHNOLOGY IN COMPUTERS</a:t>
            </a: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8375" y="-1573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B5855A02-945B-EABE-94B7-FC4A72B3F3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6193" r="19418" b="-3"/>
          <a:stretch/>
        </p:blipFill>
        <p:spPr>
          <a:xfrm>
            <a:off x="3" y="10"/>
            <a:ext cx="4973099" cy="6857991"/>
          </a:xfrm>
          <a:custGeom>
            <a:avLst/>
            <a:gdLst/>
            <a:ahLst/>
            <a:cxnLst/>
            <a:rect l="l" t="t" r="r" b="b"/>
            <a:pathLst>
              <a:path w="4973099" h="6858001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7942" y="2318004"/>
                </a:lnTo>
                <a:lnTo>
                  <a:pt x="4733067" y="2467509"/>
                </a:lnTo>
                <a:lnTo>
                  <a:pt x="4728865" y="2617013"/>
                </a:lnTo>
                <a:lnTo>
                  <a:pt x="4724831" y="2765146"/>
                </a:lnTo>
                <a:lnTo>
                  <a:pt x="4722982" y="2911221"/>
                </a:lnTo>
                <a:lnTo>
                  <a:pt x="4720965" y="3057297"/>
                </a:lnTo>
                <a:lnTo>
                  <a:pt x="4719956" y="3201315"/>
                </a:lnTo>
                <a:lnTo>
                  <a:pt x="4720965" y="3343961"/>
                </a:lnTo>
                <a:lnTo>
                  <a:pt x="4720965" y="3485236"/>
                </a:lnTo>
                <a:lnTo>
                  <a:pt x="4722982" y="3625139"/>
                </a:lnTo>
                <a:lnTo>
                  <a:pt x="4726007" y="3762299"/>
                </a:lnTo>
                <a:lnTo>
                  <a:pt x="4728865" y="3898087"/>
                </a:lnTo>
                <a:lnTo>
                  <a:pt x="4732059" y="4031133"/>
                </a:lnTo>
                <a:lnTo>
                  <a:pt x="4736933" y="4163492"/>
                </a:lnTo>
                <a:lnTo>
                  <a:pt x="4742144" y="4293793"/>
                </a:lnTo>
                <a:lnTo>
                  <a:pt x="4746850" y="4421352"/>
                </a:lnTo>
                <a:lnTo>
                  <a:pt x="4760130" y="4670298"/>
                </a:lnTo>
                <a:lnTo>
                  <a:pt x="4774249" y="4908956"/>
                </a:lnTo>
                <a:lnTo>
                  <a:pt x="4789041" y="5138013"/>
                </a:lnTo>
                <a:lnTo>
                  <a:pt x="4805346" y="5354726"/>
                </a:lnTo>
                <a:lnTo>
                  <a:pt x="4822323" y="5561838"/>
                </a:lnTo>
                <a:lnTo>
                  <a:pt x="4840644" y="5753862"/>
                </a:lnTo>
                <a:lnTo>
                  <a:pt x="4858630" y="5934227"/>
                </a:lnTo>
                <a:lnTo>
                  <a:pt x="4876615" y="6100191"/>
                </a:lnTo>
                <a:lnTo>
                  <a:pt x="4893592" y="6252438"/>
                </a:lnTo>
                <a:lnTo>
                  <a:pt x="4909729" y="6387541"/>
                </a:lnTo>
                <a:lnTo>
                  <a:pt x="4925025" y="6509613"/>
                </a:lnTo>
                <a:lnTo>
                  <a:pt x="4937800" y="6612483"/>
                </a:lnTo>
                <a:lnTo>
                  <a:pt x="4949902" y="6698894"/>
                </a:lnTo>
                <a:lnTo>
                  <a:pt x="4967216" y="6817538"/>
                </a:lnTo>
                <a:lnTo>
                  <a:pt x="4973099" y="6858000"/>
                </a:lnTo>
                <a:lnTo>
                  <a:pt x="4075210" y="6858000"/>
                </a:lnTo>
                <a:lnTo>
                  <a:pt x="4075210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34FE107F-F371-E0A7-F511-A59A900499F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10950" y="2052918"/>
          <a:ext cx="4638903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582377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9894A9F0-B229-C4E4-101F-1266B85EE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A51714-D1AA-499B-8011-F80636092EBD}"/>
              </a:ext>
            </a:extLst>
          </p:cNvPr>
          <p:cNvSpPr txBox="1"/>
          <p:nvPr/>
        </p:nvSpPr>
        <p:spPr>
          <a:xfrm>
            <a:off x="2906024" y="5704127"/>
            <a:ext cx="7170707" cy="360632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9722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F267E-2CAF-E223-95EB-4FB1977A3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64198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i="1">
                <a:latin typeface="Times New Roman"/>
                <a:cs typeface="Times New Roman"/>
              </a:rPr>
              <a:t>Advantages of using Carbon Nanotubes</a:t>
            </a: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DA14DBE9-C3D7-56D4-B26F-EB63F1C55E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81" r="1081" b="-1"/>
          <a:stretch/>
        </p:blipFill>
        <p:spPr>
          <a:xfrm>
            <a:off x="4634680" y="10"/>
            <a:ext cx="7560130" cy="6857990"/>
          </a:xfrm>
          <a:prstGeom prst="rect">
            <a:avLst/>
          </a:prstGeom>
        </p:spPr>
      </p:pic>
      <p:sp>
        <p:nvSpPr>
          <p:cNvPr id="43" name="Rectangle 22">
            <a:extLst>
              <a:ext uri="{FF2B5EF4-FFF2-40B4-BE49-F238E27FC236}">
                <a16:creationId xmlns:a16="http://schemas.microsoft.com/office/drawing/2014/main" id="{A26E2FAE-FA60-497B-B2CB-7702C6F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F709D-6CA5-3029-BC6D-801D03A6D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9" y="2438400"/>
            <a:ext cx="3330328" cy="380999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i="1">
                <a:latin typeface="Times New Roman"/>
                <a:cs typeface="Times New Roman"/>
              </a:rPr>
              <a:t>Faster and smaller – Carbon nanotubes can be used to produce smaller &amp; faster components.</a:t>
            </a:r>
            <a:endParaRPr lang="en-US" b="1" i="1">
              <a:latin typeface="Century Gothic" panose="020B0502020202020204"/>
              <a:cs typeface="Times New Roman"/>
            </a:endParaRPr>
          </a:p>
          <a:p>
            <a:pPr>
              <a:buClr>
                <a:srgbClr val="8AD0D6"/>
              </a:buClr>
            </a:pPr>
            <a:r>
              <a:rPr lang="en-US" b="1" i="1">
                <a:latin typeface="Times New Roman"/>
                <a:cs typeface="Times New Roman"/>
              </a:rPr>
              <a:t>High speed &amp; high capacity memory.</a:t>
            </a:r>
          </a:p>
          <a:p>
            <a:pPr>
              <a:buClr>
                <a:srgbClr val="8AD0D6"/>
              </a:buClr>
            </a:pPr>
            <a:r>
              <a:rPr lang="en-US" b="1" i="1">
                <a:latin typeface="Times New Roman"/>
                <a:cs typeface="Times New Roman"/>
              </a:rPr>
              <a:t>Allows circuits to be more accurate on the atomic level.</a:t>
            </a:r>
          </a:p>
        </p:txBody>
      </p:sp>
    </p:spTree>
    <p:extLst>
      <p:ext uri="{BB962C8B-B14F-4D97-AF65-F5344CB8AC3E}">
        <p14:creationId xmlns:p14="http://schemas.microsoft.com/office/powerpoint/2010/main" val="19838155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40D9E2-19DC-7313-33BF-9FDC63154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US" b="1" i="1">
                <a:solidFill>
                  <a:srgbClr val="EBEBEB"/>
                </a:solidFill>
                <a:latin typeface="Times New Roman"/>
                <a:cs typeface="Times New Roman"/>
              </a:rPr>
              <a:t>Nano Technology In India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D22A9-2E42-CD21-D245-B302A9DA9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1618891"/>
            <a:ext cx="6188189" cy="460492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i="1">
                <a:solidFill>
                  <a:srgbClr val="FFFFFF"/>
                </a:solidFill>
                <a:latin typeface="Times New Roman"/>
                <a:cs typeface="Times New Roman"/>
              </a:rPr>
              <a:t>IIT Mumbai is the premier organization in the field of nanotechnology.</a:t>
            </a:r>
          </a:p>
          <a:p>
            <a:pPr>
              <a:lnSpc>
                <a:spcPct val="90000"/>
              </a:lnSpc>
              <a:buClr>
                <a:srgbClr val="8AD0D6"/>
              </a:buClr>
            </a:pPr>
            <a:r>
              <a:rPr lang="en-US" sz="2400" i="1">
                <a:solidFill>
                  <a:srgbClr val="FFFFFF"/>
                </a:solidFill>
                <a:latin typeface="Times New Roman"/>
                <a:cs typeface="Times New Roman"/>
              </a:rPr>
              <a:t>Starting in 2001 the Government of India launched the Nano Science &amp; Technology Initiative (NSIT).</a:t>
            </a:r>
          </a:p>
          <a:p>
            <a:pPr>
              <a:lnSpc>
                <a:spcPct val="90000"/>
              </a:lnSpc>
              <a:buClr>
                <a:srgbClr val="8AD0D6"/>
              </a:buClr>
            </a:pPr>
            <a:r>
              <a:rPr lang="en-US" sz="2400" i="1">
                <a:solidFill>
                  <a:srgbClr val="FFFFFF"/>
                </a:solidFill>
                <a:latin typeface="Times New Roman"/>
                <a:cs typeface="Times New Roman"/>
              </a:rPr>
              <a:t>The Main objectives of the Nano Mission are</a:t>
            </a:r>
          </a:p>
          <a:p>
            <a:pPr marL="514350" indent="-514350">
              <a:lnSpc>
                <a:spcPct val="90000"/>
              </a:lnSpc>
              <a:buClr>
                <a:srgbClr val="8AD0D6"/>
              </a:buClr>
              <a:buAutoNum type="arabicPeriod"/>
            </a:pPr>
            <a:r>
              <a:rPr lang="en-US" sz="2400" i="1">
                <a:solidFill>
                  <a:srgbClr val="FFFFFF"/>
                </a:solidFill>
                <a:latin typeface="Times New Roman"/>
                <a:cs typeface="Times New Roman"/>
              </a:rPr>
              <a:t>Basic research promotion</a:t>
            </a:r>
          </a:p>
          <a:p>
            <a:pPr marL="514350" indent="-514350">
              <a:lnSpc>
                <a:spcPct val="90000"/>
              </a:lnSpc>
              <a:buClr>
                <a:srgbClr val="8AD0D6"/>
              </a:buClr>
              <a:buAutoNum type="arabicPeriod"/>
            </a:pPr>
            <a:r>
              <a:rPr lang="en-US" sz="2400" i="1">
                <a:solidFill>
                  <a:srgbClr val="FFFFFF"/>
                </a:solidFill>
                <a:latin typeface="Times New Roman"/>
                <a:cs typeface="Times New Roman"/>
              </a:rPr>
              <a:t>Infrastructure development for carrying out front –ranking research.</a:t>
            </a:r>
          </a:p>
          <a:p>
            <a:pPr marL="514350" indent="-514350">
              <a:lnSpc>
                <a:spcPct val="90000"/>
              </a:lnSpc>
              <a:buClr>
                <a:srgbClr val="8AD0D6"/>
              </a:buClr>
              <a:buAutoNum type="arabicPeriod"/>
            </a:pPr>
            <a:r>
              <a:rPr lang="en-US" sz="2400" i="1">
                <a:solidFill>
                  <a:srgbClr val="FFFFFF"/>
                </a:solidFill>
                <a:latin typeface="Times New Roman"/>
                <a:cs typeface="Times New Roman"/>
              </a:rPr>
              <a:t>Human resource development &amp; international  </a:t>
            </a:r>
            <a:r>
              <a:rPr lang="en-US" sz="3200" b="1" i="1">
                <a:latin typeface="Times New Roman"/>
                <a:ea typeface="+mj-lt"/>
                <a:cs typeface="+mj-lt"/>
              </a:rPr>
              <a:t>collaborations.</a:t>
            </a:r>
            <a:endParaRPr lang="en-US" sz="3200" i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21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, sky, outdoor, building&#10;&#10;Description automatically generated">
            <a:extLst>
              <a:ext uri="{FF2B5EF4-FFF2-40B4-BE49-F238E27FC236}">
                <a16:creationId xmlns:a16="http://schemas.microsoft.com/office/drawing/2014/main" id="{07502AA7-5A8C-3B7E-78AD-16AC006B78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6023" r="33268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43274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9670D-9948-7059-8540-487E29292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US" b="1" i="1">
                <a:solidFill>
                  <a:srgbClr val="EBEBEB"/>
                </a:solidFill>
                <a:latin typeface="Times New Roman"/>
                <a:cs typeface="Times New Roman"/>
              </a:rPr>
              <a:t>Possibilities for 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262B2-F206-EF8C-8DDD-E3CB18971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i="1">
                <a:solidFill>
                  <a:srgbClr val="FFFFFF"/>
                </a:solidFill>
                <a:latin typeface="Times New Roman"/>
                <a:ea typeface="+mj-lt"/>
                <a:cs typeface="+mj-lt"/>
              </a:rPr>
              <a:t>Doctors inside your body Wearable fitness technology means we can monitor our health by strapping gadgets to ourselves. </a:t>
            </a:r>
            <a:endParaRPr lang="en-US" b="1" i="1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>
              <a:buClr>
                <a:srgbClr val="8AD0D6"/>
              </a:buClr>
            </a:pPr>
            <a:r>
              <a:rPr lang="en-US" b="1" i="1">
                <a:solidFill>
                  <a:srgbClr val="FFFFFF"/>
                </a:solidFill>
                <a:latin typeface="Times New Roman"/>
                <a:ea typeface="+mj-lt"/>
                <a:cs typeface="+mj-lt"/>
              </a:rPr>
              <a:t>2. Sensors, sensors, everywhere These sensors rely on newly-invented nanomaterials and manufacturing techniques to make them smaller, more complex and more energy efficient. </a:t>
            </a:r>
            <a:endParaRPr lang="en-US" b="1" i="1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>
              <a:buClr>
                <a:srgbClr val="8AD0D6"/>
              </a:buClr>
            </a:pPr>
            <a:r>
              <a:rPr lang="en-US" b="1" i="1">
                <a:solidFill>
                  <a:srgbClr val="FFFFFF"/>
                </a:solidFill>
                <a:latin typeface="Times New Roman"/>
                <a:ea typeface="+mj-lt"/>
                <a:cs typeface="+mj-lt"/>
              </a:rPr>
              <a:t>3. Self-healing structures .</a:t>
            </a:r>
            <a:endParaRPr lang="en-US" b="1" i="1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>
              <a:buClr>
                <a:srgbClr val="8AD0D6"/>
              </a:buClr>
            </a:pPr>
            <a:r>
              <a:rPr lang="en-US" b="1" i="1">
                <a:solidFill>
                  <a:srgbClr val="FFFFFF"/>
                </a:solidFill>
                <a:latin typeface="Times New Roman"/>
                <a:ea typeface="+mj-lt"/>
                <a:cs typeface="+mj-lt"/>
              </a:rPr>
              <a:t>4. Making big data possible .</a:t>
            </a:r>
            <a:endParaRPr lang="en-US" b="1" i="1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>
              <a:buClr>
                <a:srgbClr val="8AD0D6"/>
              </a:buClr>
            </a:pPr>
            <a:r>
              <a:rPr lang="en-US" b="1" i="1">
                <a:solidFill>
                  <a:srgbClr val="FFFFFF"/>
                </a:solidFill>
                <a:latin typeface="Times New Roman"/>
                <a:ea typeface="+mj-lt"/>
                <a:cs typeface="+mj-lt"/>
              </a:rPr>
              <a:t>5. Tackling climate change .</a:t>
            </a:r>
            <a:endParaRPr lang="en-US" b="1" i="1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>
              <a:buClr>
                <a:srgbClr val="8AD0D6"/>
              </a:buClr>
            </a:pPr>
            <a:endParaRPr lang="en-US" b="1" i="1">
              <a:solidFill>
                <a:srgbClr val="FFFFFF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9DA4FE9-FB73-A6CE-6CE3-1856CFA562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8319" r="24096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83880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37D191-13D4-4D46-AA31-AA8157D3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B796756-8CDE-44C7-BF60-022DF3B3A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502A146-6461-45FE-B52F-8F9B510D9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225E509-7E4C-E05F-BC61-EA81F8990D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189659" y="1123527"/>
            <a:ext cx="4986089" cy="46048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95A115E8-EE09-4F41-9329-56DEEE8AB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003906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4" descr="Electronic circuit board">
            <a:extLst>
              <a:ext uri="{FF2B5EF4-FFF2-40B4-BE49-F238E27FC236}">
                <a16:creationId xmlns:a16="http://schemas.microsoft.com/office/drawing/2014/main" id="{3E4B6519-450C-582A-874B-6315020D8B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0792A8-9122-49D1-5C6B-0B49B3548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331" y="2229957"/>
            <a:ext cx="4556393" cy="1713206"/>
          </a:xfrm>
        </p:spPr>
        <p:txBody>
          <a:bodyPr>
            <a:normAutofit fontScale="90000"/>
          </a:bodyPr>
          <a:lstStyle/>
          <a:p>
            <a:r>
              <a:rPr lang="en-US" sz="4900">
                <a:ln w="15875">
                  <a:solidFill>
                    <a:srgbClr val="FFFFFF"/>
                  </a:solidFill>
                </a:ln>
                <a:noFill/>
                <a:cs typeface="Sabon Next LT"/>
              </a:rPr>
              <a:t>W</a:t>
            </a:r>
            <a:r>
              <a:rPr lang="en-US" sz="4900">
                <a:ln w="15875">
                  <a:solidFill>
                    <a:srgbClr val="FFFFFF"/>
                  </a:solidFill>
                </a:ln>
                <a:noFill/>
                <a:latin typeface="Times New Roman"/>
                <a:cs typeface="Sabon Next LT"/>
              </a:rPr>
              <a:t>hat is Nano and Technology</a:t>
            </a:r>
            <a:r>
              <a:rPr lang="en-US" sz="7200">
                <a:ln w="15875">
                  <a:solidFill>
                    <a:srgbClr val="FFFFFF"/>
                  </a:solidFill>
                </a:ln>
                <a:noFill/>
                <a:latin typeface="Times New Roman"/>
                <a:cs typeface="Sabon Next LT"/>
              </a:rPr>
              <a:t> </a:t>
            </a:r>
            <a:endParaRPr lang="en-US" sz="7200">
              <a:ln w="15875">
                <a:solidFill>
                  <a:srgbClr val="FFFFFF"/>
                </a:solidFill>
              </a:ln>
              <a:cs typeface="Sabon Next LT"/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312BDD40-B6BF-34BC-49D1-70BE86B3E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736" y="1870523"/>
            <a:ext cx="7225454" cy="389856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i="1">
                <a:latin typeface="Times New Roman"/>
                <a:cs typeface="Times New Roman"/>
              </a:rPr>
              <a:t>A  Nanometer is a unit of length in the metric system ,equal to  one billion of a </a:t>
            </a:r>
            <a:r>
              <a:rPr lang="en-US" sz="2800" b="1" i="1" err="1">
                <a:latin typeface="Times New Roman"/>
                <a:cs typeface="Times New Roman"/>
              </a:rPr>
              <a:t>metre</a:t>
            </a:r>
            <a:r>
              <a:rPr lang="en-US" sz="2800" b="1" i="1">
                <a:latin typeface="Times New Roman"/>
                <a:cs typeface="Times New Roman"/>
              </a:rPr>
              <a:t>(10^-9)</a:t>
            </a:r>
            <a:endParaRPr lang="en-US"/>
          </a:p>
          <a:p>
            <a:pPr marL="0" indent="0">
              <a:buNone/>
            </a:pPr>
            <a:r>
              <a:rPr lang="en-US" sz="2800" b="1" i="1">
                <a:latin typeface="Times New Roman"/>
                <a:cs typeface="Times New Roman"/>
              </a:rPr>
              <a:t>Technology is the making ,usage and knowledge of tools ,machines and techniques ,in order to solve a problem or perform a specific function.</a:t>
            </a:r>
          </a:p>
          <a:p>
            <a:endParaRPr lang="en-US" b="1" i="1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457200" indent="-457200"/>
            <a:endParaRPr lang="en-US" b="1" i="1">
              <a:solidFill>
                <a:schemeClr val="tx1"/>
              </a:solidFill>
              <a:latin typeface="Times New Roman"/>
              <a:cs typeface="Times New Roman"/>
            </a:endParaRPr>
          </a:p>
          <a:p>
            <a:endParaRPr lang="en-US" b="1" i="1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0AEC5A-F368-FBCE-278C-BBBFA7764CBA}"/>
              </a:ext>
            </a:extLst>
          </p:cNvPr>
          <p:cNvSpPr txBox="1"/>
          <p:nvPr/>
        </p:nvSpPr>
        <p:spPr>
          <a:xfrm>
            <a:off x="11414968" y="3937109"/>
            <a:ext cx="1823050" cy="4859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29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olecular DNA structure">
            <a:extLst>
              <a:ext uri="{FF2B5EF4-FFF2-40B4-BE49-F238E27FC236}">
                <a16:creationId xmlns:a16="http://schemas.microsoft.com/office/drawing/2014/main" id="{976A616D-B59D-8F38-9AE8-6E4E834942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CC1A20-7D3A-7577-4A7C-BF402FDC1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1123837"/>
            <a:ext cx="3051113" cy="4601183"/>
          </a:xfrm>
        </p:spPr>
        <p:txBody>
          <a:bodyPr>
            <a:normAutofit/>
          </a:bodyPr>
          <a:lstStyle/>
          <a:p>
            <a:r>
              <a:rPr lang="en-US" i="1">
                <a:solidFill>
                  <a:schemeClr val="tx1"/>
                </a:solidFill>
                <a:latin typeface="Times New Roman"/>
                <a:cs typeface="Sabon Next LT"/>
              </a:rPr>
              <a:t>Definition</a:t>
            </a:r>
            <a:br>
              <a:rPr lang="en-US" i="1">
                <a:latin typeface="Times New Roman"/>
                <a:cs typeface="Sabon Next LT"/>
              </a:rPr>
            </a:br>
            <a:r>
              <a:rPr lang="en-US" b="1" i="1">
                <a:solidFill>
                  <a:schemeClr val="tx1"/>
                </a:solidFill>
                <a:latin typeface="Times New Roman"/>
                <a:cs typeface="Sabon Next LT"/>
              </a:rPr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E467C-E902-42E8-8FCF-B59D0ACEB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400" b="1" i="1">
                <a:latin typeface="Times New Roman"/>
                <a:cs typeface="Times New Roman"/>
              </a:rPr>
              <a:t>Nanotechnology is the study of  manipulating matter on an atomic scale.</a:t>
            </a:r>
            <a:endParaRPr lang="en-US" sz="2400"/>
          </a:p>
          <a:p>
            <a:pPr>
              <a:buFont typeface="Wingdings" panose="020B0604020202020204" pitchFamily="34" charset="0"/>
              <a:buChar char="Ø"/>
            </a:pPr>
            <a:r>
              <a:rPr lang="en-US" sz="2400" b="1" i="1">
                <a:latin typeface="Times New Roman"/>
                <a:cs typeface="Times New Roman"/>
              </a:rPr>
              <a:t>Nanotechnology  refers to the constructing  and engineering of the functional systems at very micro level or we can say at atomic  level.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sz="2400" b="1" i="1">
                <a:latin typeface="Times New Roman"/>
                <a:cs typeface="Times New Roman"/>
              </a:rPr>
              <a:t>A Nanometer is one billion of a meter , roughly the width of three or four atoms .The average  human hair is about 25,000 nanometers wide.</a:t>
            </a:r>
          </a:p>
        </p:txBody>
      </p:sp>
    </p:spTree>
    <p:extLst>
      <p:ext uri="{BB962C8B-B14F-4D97-AF65-F5344CB8AC3E}">
        <p14:creationId xmlns:p14="http://schemas.microsoft.com/office/powerpoint/2010/main" val="2816803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horoptor">
            <a:extLst>
              <a:ext uri="{FF2B5EF4-FFF2-40B4-BE49-F238E27FC236}">
                <a16:creationId xmlns:a16="http://schemas.microsoft.com/office/drawing/2014/main" id="{824F4850-B53D-0803-F2E9-0E92F548BA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5605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208BB6-7FFC-8ADB-1C3C-966F26970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864108"/>
            <a:ext cx="4527639" cy="37691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7200">
                <a:ln w="15875">
                  <a:solidFill>
                    <a:srgbClr val="FFFFFF"/>
                  </a:solidFill>
                </a:ln>
                <a:noFill/>
              </a:rPr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61A18-3CB4-E7AA-47CA-BA980EED9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4094" y="864108"/>
            <a:ext cx="6923531" cy="5120640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The 1st ever concept was presented in 1959 by the famous  professor of Dr. Richard </a:t>
            </a:r>
            <a:r>
              <a:rPr lang="en-US" b="1" i="1" err="1">
                <a:solidFill>
                  <a:schemeClr val="tx1"/>
                </a:solidFill>
                <a:latin typeface="Times New Roman"/>
                <a:cs typeface="Times New Roman"/>
              </a:rPr>
              <a:t>P.Feynman</a:t>
            </a:r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.</a:t>
            </a:r>
          </a:p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Invention of the scanning  tunneling microscope in 1981 and the discovery of </a:t>
            </a:r>
            <a:r>
              <a:rPr lang="en-US" b="1" i="1" err="1">
                <a:solidFill>
                  <a:schemeClr val="tx1"/>
                </a:solidFill>
                <a:latin typeface="Times New Roman"/>
                <a:cs typeface="Times New Roman"/>
              </a:rPr>
              <a:t>fullerance</a:t>
            </a:r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 and the (c6o) in  the nano technology.</a:t>
            </a:r>
          </a:p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The term "Nano-technology" had been coined by Norio Taniguchi in 1974.</a:t>
            </a:r>
          </a:p>
          <a:p>
            <a:pPr marL="0" indent="0">
              <a:buNone/>
            </a:pPr>
            <a:endParaRPr lang="en-US" b="1" i="1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/>
            <a:endParaRPr lang="en-US" b="1" i="1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5980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Content Placeholder 2">
            <a:extLst>
              <a:ext uri="{FF2B5EF4-FFF2-40B4-BE49-F238E27FC236}">
                <a16:creationId xmlns:a16="http://schemas.microsoft.com/office/drawing/2014/main" id="{41B18DFB-366B-748C-F739-E7E49ED933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8300115"/>
              </p:ext>
            </p:extLst>
          </p:nvPr>
        </p:nvGraphicFramePr>
        <p:xfrm>
          <a:off x="467481" y="885459"/>
          <a:ext cx="11020682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51523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, logo&#10;&#10;Description automatically generated">
            <a:extLst>
              <a:ext uri="{FF2B5EF4-FFF2-40B4-BE49-F238E27FC236}">
                <a16:creationId xmlns:a16="http://schemas.microsoft.com/office/drawing/2014/main" id="{B6787C1C-4FE4-E636-D1C0-4DD59D5D2A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460" r="8009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EC43A7-D7D6-758A-E46F-7F0AD0852E06}"/>
              </a:ext>
            </a:extLst>
          </p:cNvPr>
          <p:cNvSpPr txBox="1"/>
          <p:nvPr/>
        </p:nvSpPr>
        <p:spPr>
          <a:xfrm>
            <a:off x="2095500" y="5900738"/>
            <a:ext cx="80010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32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ls as seen on a microscope">
            <a:extLst>
              <a:ext uri="{FF2B5EF4-FFF2-40B4-BE49-F238E27FC236}">
                <a16:creationId xmlns:a16="http://schemas.microsoft.com/office/drawing/2014/main" id="{296CBC42-A4BB-BAD5-7BF0-E413F5A71B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5992" r="-2" b="900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6D0013-8143-76EF-F06F-ECB72ACBE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86" y="1798636"/>
            <a:ext cx="3866280" cy="2705244"/>
          </a:xfrm>
        </p:spPr>
        <p:txBody>
          <a:bodyPr>
            <a:normAutofit/>
          </a:bodyPr>
          <a:lstStyle/>
          <a:p>
            <a:r>
              <a:rPr lang="en-US" sz="5400" b="1" i="1">
                <a:ln w="15875">
                  <a:solidFill>
                    <a:srgbClr val="FFFFFF"/>
                  </a:solidFill>
                </a:ln>
                <a:noFill/>
                <a:latin typeface="Times New Roman"/>
                <a:cs typeface="Times New Roman"/>
              </a:rPr>
              <a:t>Tools And Technology</a:t>
            </a:r>
            <a:endParaRPr lang="en-US" sz="5400" b="1" i="1">
              <a:ln w="15875">
                <a:solidFill>
                  <a:srgbClr val="FFFFFF"/>
                </a:solidFill>
              </a:ln>
              <a:cs typeface="Sabon Next 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B243B-A211-5E5A-B30D-9E3D19A3E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565" y="864108"/>
            <a:ext cx="7096060" cy="555196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en-US" sz="2400" b="1" i="1">
                <a:latin typeface="Avenir Next LT Pro"/>
                <a:cs typeface="Times New Roman"/>
              </a:rPr>
              <a:t>T</a:t>
            </a:r>
            <a:r>
              <a:rPr lang="en-US" sz="2400" b="1" i="1">
                <a:latin typeface="Times New Roman"/>
                <a:cs typeface="Times New Roman"/>
              </a:rPr>
              <a:t>here are serval  important modern developments.</a:t>
            </a:r>
          </a:p>
          <a:p>
            <a:r>
              <a:rPr lang="en-US" sz="2400" b="1" i="1">
                <a:latin typeface="Times New Roman"/>
                <a:cs typeface="Times New Roman"/>
              </a:rPr>
              <a:t>  The atomic force microscope(AFM).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sz="2400" b="1" i="1">
                <a:latin typeface="Times New Roman"/>
                <a:cs typeface="Times New Roman"/>
              </a:rPr>
              <a:t>The Scanning Tunneling Microscope (STM) are scanning  probes that launched nanotechnology.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sz="2400" b="1" i="1">
                <a:latin typeface="Times New Roman"/>
                <a:cs typeface="Times New Roman"/>
              </a:rPr>
              <a:t>Various techniques of nanolithography </a:t>
            </a:r>
          </a:p>
          <a:p>
            <a:r>
              <a:rPr lang="en-US" sz="2400" b="1" i="1">
                <a:latin typeface="Times New Roman"/>
                <a:cs typeface="Times New Roman"/>
              </a:rPr>
              <a:t>Optical  Lithography</a:t>
            </a:r>
          </a:p>
          <a:p>
            <a:r>
              <a:rPr lang="en-US" sz="2400" b="1" i="1">
                <a:latin typeface="Times New Roman"/>
                <a:cs typeface="Times New Roman"/>
              </a:rPr>
              <a:t>X- Ray Lithography</a:t>
            </a:r>
          </a:p>
          <a:p>
            <a:r>
              <a:rPr lang="en-US" sz="2400" b="1" i="1">
                <a:latin typeface="Times New Roman"/>
                <a:cs typeface="Times New Roman"/>
              </a:rPr>
              <a:t>Dip pen nanolithography</a:t>
            </a:r>
          </a:p>
          <a:p>
            <a:endParaRPr lang="en-US" b="1" i="1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b="1" i="1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77269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5EA5E209-8050-8829-CABB-9EEAFD380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6552" y="1606034"/>
            <a:ext cx="4724400" cy="3732276"/>
          </a:xfrm>
          <a:prstGeom prst="rect">
            <a:avLst/>
          </a:prstGeom>
        </p:spPr>
      </p:pic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FBB2AF71-A4E8-FD6E-4123-1806506B72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7938749"/>
              </p:ext>
            </p:extLst>
          </p:nvPr>
        </p:nvGraphicFramePr>
        <p:xfrm>
          <a:off x="5437577" y="1505879"/>
          <a:ext cx="5867022" cy="3928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475049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Ion</vt:lpstr>
      <vt:lpstr>Gandhi Institute of Science and Technology  Kholiguda,Rayagada,odisha   Seminar : NanoTechnology</vt:lpstr>
      <vt:lpstr>PowerPoint Presentation</vt:lpstr>
      <vt:lpstr>What is Nano and Technology </vt:lpstr>
      <vt:lpstr>Definition  </vt:lpstr>
      <vt:lpstr>History</vt:lpstr>
      <vt:lpstr>PowerPoint Presentation</vt:lpstr>
      <vt:lpstr>PowerPoint Presentation</vt:lpstr>
      <vt:lpstr>Tools And Technology</vt:lpstr>
      <vt:lpstr>PowerPoint Presentation</vt:lpstr>
      <vt:lpstr>Carbon Nanotube</vt:lpstr>
      <vt:lpstr>Properties of Carbon Nanotube</vt:lpstr>
      <vt:lpstr>Applications Of Carbon Nano Tubes</vt:lpstr>
      <vt:lpstr>Nanobots </vt:lpstr>
      <vt:lpstr>PowerPoint Presentation</vt:lpstr>
      <vt:lpstr>Applications Of Nanotechnology</vt:lpstr>
      <vt:lpstr>Nano Technology in Drugs(Cancer)</vt:lpstr>
      <vt:lpstr>NANO Technology in Mobiles</vt:lpstr>
      <vt:lpstr>NANO TECHNOLOGY IN ELECTRONICS</vt:lpstr>
      <vt:lpstr>NANO TECHNOLOGY IN COMPUTERS</vt:lpstr>
      <vt:lpstr>Advantages of using Carbon Nanotubes</vt:lpstr>
      <vt:lpstr>Nano Technology In India</vt:lpstr>
      <vt:lpstr>Possibilities for  the Future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2023-01-28T13:22:32Z</dcterms:created>
  <dcterms:modified xsi:type="dcterms:W3CDTF">2023-01-29T12:29:19Z</dcterms:modified>
</cp:coreProperties>
</file>